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57" r:id="rId3"/>
    <p:sldId id="258" r:id="rId4"/>
    <p:sldId id="259" r:id="rId5"/>
    <p:sldId id="260" r:id="rId6"/>
    <p:sldId id="261" r:id="rId7"/>
    <p:sldId id="266" r:id="rId8"/>
    <p:sldId id="267" r:id="rId9"/>
    <p:sldId id="279" r:id="rId10"/>
    <p:sldId id="280" r:id="rId11"/>
    <p:sldId id="268" r:id="rId12"/>
    <p:sldId id="269" r:id="rId13"/>
    <p:sldId id="273" r:id="rId14"/>
    <p:sldId id="274" r:id="rId15"/>
    <p:sldId id="277" r:id="rId16"/>
    <p:sldId id="275" r:id="rId17"/>
    <p:sldId id="276" r:id="rId18"/>
    <p:sldId id="271" r:id="rId19"/>
    <p:sldId id="272" r:id="rId20"/>
    <p:sldId id="281"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771" autoAdjust="0"/>
  </p:normalViewPr>
  <p:slideViewPr>
    <p:cSldViewPr>
      <p:cViewPr varScale="1">
        <p:scale>
          <a:sx n="61" d="100"/>
          <a:sy n="61" d="100"/>
        </p:scale>
        <p:origin x="-1626"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2EDC2B9-D657-4FE1-A6F7-467AE530D7FD}" type="datetimeFigureOut">
              <a:rPr lang="en-US" smtClean="0"/>
              <a:t>4/18/2014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CB5FD53-BDAA-42B8-8959-5D31DEC03DBB}" type="slidenum">
              <a:rPr lang="en-US" smtClean="0"/>
              <a:t>‹#›</a:t>
            </a:fld>
            <a:endParaRPr lang="en-US"/>
          </a:p>
        </p:txBody>
      </p:sp>
    </p:spTree>
    <p:extLst>
      <p:ext uri="{BB962C8B-B14F-4D97-AF65-F5344CB8AC3E}">
        <p14:creationId xmlns:p14="http://schemas.microsoft.com/office/powerpoint/2010/main" val="7046808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Correlate phenotypic similarity with genotypic similarity across the genome among pairs of individuals who are less than 2.5% related as computed by identity by state and are therefore considered non-kin. Simply described, a genetic relatedness matrix is constructed in which each cell is filled by a measure of genotypic correlation between pairs of individuals (the rows and columns) where the genotype is based on the summation of 2N </a:t>
            </a:r>
            <a:r>
              <a:rPr lang="en-US" sz="1200" b="0" i="0" u="none" strike="noStrike" kern="1200" baseline="0" dirty="0" err="1" smtClean="0">
                <a:solidFill>
                  <a:schemeClr val="tx1"/>
                </a:solidFill>
                <a:latin typeface="+mn-lt"/>
                <a:ea typeface="+mn-ea"/>
                <a:cs typeface="+mn-cs"/>
              </a:rPr>
              <a:t>gametic</a:t>
            </a:r>
            <a:r>
              <a:rPr lang="en-US" sz="1200" b="0" i="0" u="none" strike="noStrike" kern="1200" baseline="0" dirty="0" smtClean="0">
                <a:solidFill>
                  <a:schemeClr val="tx1"/>
                </a:solidFill>
                <a:latin typeface="+mn-lt"/>
                <a:ea typeface="+mn-ea"/>
                <a:cs typeface="+mn-cs"/>
              </a:rPr>
              <a:t> correlation at specific loci across the genome, after pruning single nucleotide polymorphisms for linkage disequilibrium.  The genotypes are coded as the numbers of minor alleles for each single nucleotide polymorphism,  standardized by a transformation that makes the sample variance independent of allele frequency. The genetic relatedness matrix may then be used in concert with a phenotypic distance matrix to estimate heritability without estimating the phenotypic effect of any individual single nucleotide polymorphism locus. </a:t>
            </a:r>
            <a:endParaRPr lang="en-US" dirty="0"/>
          </a:p>
        </p:txBody>
      </p:sp>
      <p:sp>
        <p:nvSpPr>
          <p:cNvPr id="4" name="Slide Number Placeholder 3"/>
          <p:cNvSpPr>
            <a:spLocks noGrp="1"/>
          </p:cNvSpPr>
          <p:nvPr>
            <p:ph type="sldNum" sz="quarter" idx="10"/>
          </p:nvPr>
        </p:nvSpPr>
        <p:spPr/>
        <p:txBody>
          <a:bodyPr/>
          <a:lstStyle/>
          <a:p>
            <a:fld id="{9CB5FD53-BDAA-42B8-8959-5D31DEC03DBB}" type="slidenum">
              <a:rPr lang="en-US" smtClean="0"/>
              <a:t>2</a:t>
            </a:fld>
            <a:endParaRPr lang="en-US"/>
          </a:p>
        </p:txBody>
      </p:sp>
    </p:spTree>
    <p:extLst>
      <p:ext uri="{BB962C8B-B14F-4D97-AF65-F5344CB8AC3E}">
        <p14:creationId xmlns:p14="http://schemas.microsoft.com/office/powerpoint/2010/main" val="26858658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 pairwise comparisons contribute to the estimate of genetic variance. Shown are the squared z-score differences between individuals ( Δy2jk) plotted against the adjusted estimates of genetic relationship ( </a:t>
            </a:r>
            <a:r>
              <a:rPr lang="en-US" dirty="0" err="1" smtClean="0"/>
              <a:t>A∗jk</a:t>
            </a:r>
            <a:r>
              <a:rPr lang="en-US" dirty="0" smtClean="0"/>
              <a:t>). The blue line is the linear regression line of Δy2jk on </a:t>
            </a:r>
            <a:r>
              <a:rPr lang="en-US" dirty="0" err="1" smtClean="0"/>
              <a:t>A∗jk</a:t>
            </a:r>
            <a:r>
              <a:rPr lang="en-US" dirty="0" smtClean="0"/>
              <a:t>. The intercept and regression coefficient are estimates of twice the phenotypic variance and minus twice the genetic variances23, respectively. The intercept is 1.98 (</a:t>
            </a:r>
            <a:r>
              <a:rPr lang="en-US" dirty="0" err="1" smtClean="0"/>
              <a:t>s.e.</a:t>
            </a:r>
            <a:r>
              <a:rPr lang="en-US" dirty="0" smtClean="0"/>
              <a:t> = 0.001) and the regression coefficient is −1.01 (</a:t>
            </a:r>
            <a:r>
              <a:rPr lang="en-US" dirty="0" err="1" smtClean="0"/>
              <a:t>s.e</a:t>
            </a:r>
            <a:r>
              <a:rPr lang="en-US" dirty="0" smtClean="0"/>
              <a:t> = 0.27), consistent with estimates of the phenotypic and additive genetic variance of 0.990 and 0.505, respectively, and a proportion of variance explained by all SNPs of 0.51.</a:t>
            </a:r>
            <a:endParaRPr lang="en-US" dirty="0"/>
          </a:p>
        </p:txBody>
      </p:sp>
      <p:sp>
        <p:nvSpPr>
          <p:cNvPr id="4" name="Slide Number Placeholder 3"/>
          <p:cNvSpPr>
            <a:spLocks noGrp="1"/>
          </p:cNvSpPr>
          <p:nvPr>
            <p:ph type="sldNum" sz="quarter" idx="10"/>
          </p:nvPr>
        </p:nvSpPr>
        <p:spPr/>
        <p:txBody>
          <a:bodyPr/>
          <a:lstStyle/>
          <a:p>
            <a:fld id="{4750F6B2-672D-4D49-A886-3F689D091D2A}" type="slidenum">
              <a:rPr lang="en-US" smtClean="0"/>
              <a:pPr/>
              <a:t>3</a:t>
            </a:fld>
            <a:endParaRPr lang="en-US"/>
          </a:p>
        </p:txBody>
      </p:sp>
    </p:spTree>
    <p:extLst>
      <p:ext uri="{BB962C8B-B14F-4D97-AF65-F5344CB8AC3E}">
        <p14:creationId xmlns:p14="http://schemas.microsoft.com/office/powerpoint/2010/main" val="35114235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2330BDE-E427-4C86-B09F-1B8CDCC9A2DC}" type="slidenum">
              <a:rPr lang="en-US" smtClean="0"/>
              <a:pPr/>
              <a:t>20</a:t>
            </a:fld>
            <a:endParaRPr lang="en-US" smtClean="0"/>
          </a:p>
        </p:txBody>
      </p:sp>
      <p:sp>
        <p:nvSpPr>
          <p:cNvPr id="39939" name="Rectangle 2"/>
          <p:cNvSpPr>
            <a:spLocks noGrp="1" noRot="1" noChangeAspect="1" noChangeArrowheads="1" noTextEdit="1"/>
          </p:cNvSpPr>
          <p:nvPr>
            <p:ph type="sldImg"/>
          </p:nvPr>
        </p:nvSpPr>
        <p:spPr>
          <a:xfrm>
            <a:off x="1143000" y="695325"/>
            <a:ext cx="4570413" cy="3427413"/>
          </a:xfrm>
          <a:ln/>
        </p:spPr>
      </p:sp>
      <p:sp>
        <p:nvSpPr>
          <p:cNvPr id="39940" name="Rectangle 3"/>
          <p:cNvSpPr>
            <a:spLocks noGrp="1" noChangeArrowheads="1"/>
          </p:cNvSpPr>
          <p:nvPr>
            <p:ph type="body" idx="1"/>
          </p:nvPr>
        </p:nvSpPr>
        <p:spPr>
          <a:xfrm>
            <a:off x="685800" y="4341813"/>
            <a:ext cx="5486400" cy="4113212"/>
          </a:xfrm>
          <a:noFill/>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E2BFE0F-9BBB-4F3E-AD03-4419DC843BBF}" type="datetimeFigureOut">
              <a:rPr lang="en-US" smtClean="0"/>
              <a:t>4/18/2014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723AF4-C1F0-4827-92D1-BE516536EF90}" type="slidenum">
              <a:rPr lang="en-US" smtClean="0"/>
              <a:t>‹#›</a:t>
            </a:fld>
            <a:endParaRPr lang="en-US"/>
          </a:p>
        </p:txBody>
      </p:sp>
    </p:spTree>
    <p:extLst>
      <p:ext uri="{BB962C8B-B14F-4D97-AF65-F5344CB8AC3E}">
        <p14:creationId xmlns:p14="http://schemas.microsoft.com/office/powerpoint/2010/main" val="38368101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2BFE0F-9BBB-4F3E-AD03-4419DC843BBF}" type="datetimeFigureOut">
              <a:rPr lang="en-US" smtClean="0"/>
              <a:t>4/18/2014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723AF4-C1F0-4827-92D1-BE516536EF90}" type="slidenum">
              <a:rPr lang="en-US" smtClean="0"/>
              <a:t>‹#›</a:t>
            </a:fld>
            <a:endParaRPr lang="en-US"/>
          </a:p>
        </p:txBody>
      </p:sp>
    </p:spTree>
    <p:extLst>
      <p:ext uri="{BB962C8B-B14F-4D97-AF65-F5344CB8AC3E}">
        <p14:creationId xmlns:p14="http://schemas.microsoft.com/office/powerpoint/2010/main" val="40093532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2BFE0F-9BBB-4F3E-AD03-4419DC843BBF}" type="datetimeFigureOut">
              <a:rPr lang="en-US" smtClean="0"/>
              <a:t>4/18/2014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723AF4-C1F0-4827-92D1-BE516536EF90}" type="slidenum">
              <a:rPr lang="en-US" smtClean="0"/>
              <a:t>‹#›</a:t>
            </a:fld>
            <a:endParaRPr lang="en-US"/>
          </a:p>
        </p:txBody>
      </p:sp>
    </p:spTree>
    <p:extLst>
      <p:ext uri="{BB962C8B-B14F-4D97-AF65-F5344CB8AC3E}">
        <p14:creationId xmlns:p14="http://schemas.microsoft.com/office/powerpoint/2010/main" val="32696243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2BFE0F-9BBB-4F3E-AD03-4419DC843BBF}" type="datetimeFigureOut">
              <a:rPr lang="en-US" smtClean="0"/>
              <a:t>4/18/2014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723AF4-C1F0-4827-92D1-BE516536EF90}" type="slidenum">
              <a:rPr lang="en-US" smtClean="0"/>
              <a:t>‹#›</a:t>
            </a:fld>
            <a:endParaRPr lang="en-US"/>
          </a:p>
        </p:txBody>
      </p:sp>
    </p:spTree>
    <p:extLst>
      <p:ext uri="{BB962C8B-B14F-4D97-AF65-F5344CB8AC3E}">
        <p14:creationId xmlns:p14="http://schemas.microsoft.com/office/powerpoint/2010/main" val="9738262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E2BFE0F-9BBB-4F3E-AD03-4419DC843BBF}" type="datetimeFigureOut">
              <a:rPr lang="en-US" smtClean="0"/>
              <a:t>4/18/2014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723AF4-C1F0-4827-92D1-BE516536EF90}" type="slidenum">
              <a:rPr lang="en-US" smtClean="0"/>
              <a:t>‹#›</a:t>
            </a:fld>
            <a:endParaRPr lang="en-US"/>
          </a:p>
        </p:txBody>
      </p:sp>
    </p:spTree>
    <p:extLst>
      <p:ext uri="{BB962C8B-B14F-4D97-AF65-F5344CB8AC3E}">
        <p14:creationId xmlns:p14="http://schemas.microsoft.com/office/powerpoint/2010/main" val="28035695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E2BFE0F-9BBB-4F3E-AD03-4419DC843BBF}" type="datetimeFigureOut">
              <a:rPr lang="en-US" smtClean="0"/>
              <a:t>4/18/2014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723AF4-C1F0-4827-92D1-BE516536EF90}" type="slidenum">
              <a:rPr lang="en-US" smtClean="0"/>
              <a:t>‹#›</a:t>
            </a:fld>
            <a:endParaRPr lang="en-US"/>
          </a:p>
        </p:txBody>
      </p:sp>
    </p:spTree>
    <p:extLst>
      <p:ext uri="{BB962C8B-B14F-4D97-AF65-F5344CB8AC3E}">
        <p14:creationId xmlns:p14="http://schemas.microsoft.com/office/powerpoint/2010/main" val="29568663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E2BFE0F-9BBB-4F3E-AD03-4419DC843BBF}" type="datetimeFigureOut">
              <a:rPr lang="en-US" smtClean="0"/>
              <a:t>4/18/2014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7723AF4-C1F0-4827-92D1-BE516536EF90}" type="slidenum">
              <a:rPr lang="en-US" smtClean="0"/>
              <a:t>‹#›</a:t>
            </a:fld>
            <a:endParaRPr lang="en-US"/>
          </a:p>
        </p:txBody>
      </p:sp>
    </p:spTree>
    <p:extLst>
      <p:ext uri="{BB962C8B-B14F-4D97-AF65-F5344CB8AC3E}">
        <p14:creationId xmlns:p14="http://schemas.microsoft.com/office/powerpoint/2010/main" val="36480372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E2BFE0F-9BBB-4F3E-AD03-4419DC843BBF}" type="datetimeFigureOut">
              <a:rPr lang="en-US" smtClean="0"/>
              <a:t>4/18/2014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7723AF4-C1F0-4827-92D1-BE516536EF90}" type="slidenum">
              <a:rPr lang="en-US" smtClean="0"/>
              <a:t>‹#›</a:t>
            </a:fld>
            <a:endParaRPr lang="en-US"/>
          </a:p>
        </p:txBody>
      </p:sp>
    </p:spTree>
    <p:extLst>
      <p:ext uri="{BB962C8B-B14F-4D97-AF65-F5344CB8AC3E}">
        <p14:creationId xmlns:p14="http://schemas.microsoft.com/office/powerpoint/2010/main" val="34801536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2BFE0F-9BBB-4F3E-AD03-4419DC843BBF}" type="datetimeFigureOut">
              <a:rPr lang="en-US" smtClean="0"/>
              <a:t>4/18/2014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7723AF4-C1F0-4827-92D1-BE516536EF90}" type="slidenum">
              <a:rPr lang="en-US" smtClean="0"/>
              <a:t>‹#›</a:t>
            </a:fld>
            <a:endParaRPr lang="en-US"/>
          </a:p>
        </p:txBody>
      </p:sp>
    </p:spTree>
    <p:extLst>
      <p:ext uri="{BB962C8B-B14F-4D97-AF65-F5344CB8AC3E}">
        <p14:creationId xmlns:p14="http://schemas.microsoft.com/office/powerpoint/2010/main" val="26736334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2BFE0F-9BBB-4F3E-AD03-4419DC843BBF}" type="datetimeFigureOut">
              <a:rPr lang="en-US" smtClean="0"/>
              <a:t>4/18/2014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723AF4-C1F0-4827-92D1-BE516536EF90}" type="slidenum">
              <a:rPr lang="en-US" smtClean="0"/>
              <a:t>‹#›</a:t>
            </a:fld>
            <a:endParaRPr lang="en-US"/>
          </a:p>
        </p:txBody>
      </p:sp>
    </p:spTree>
    <p:extLst>
      <p:ext uri="{BB962C8B-B14F-4D97-AF65-F5344CB8AC3E}">
        <p14:creationId xmlns:p14="http://schemas.microsoft.com/office/powerpoint/2010/main" val="1484809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2BFE0F-9BBB-4F3E-AD03-4419DC843BBF}" type="datetimeFigureOut">
              <a:rPr lang="en-US" smtClean="0"/>
              <a:t>4/18/2014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723AF4-C1F0-4827-92D1-BE516536EF90}" type="slidenum">
              <a:rPr lang="en-US" smtClean="0"/>
              <a:t>‹#›</a:t>
            </a:fld>
            <a:endParaRPr lang="en-US"/>
          </a:p>
        </p:txBody>
      </p:sp>
    </p:spTree>
    <p:extLst>
      <p:ext uri="{BB962C8B-B14F-4D97-AF65-F5344CB8AC3E}">
        <p14:creationId xmlns:p14="http://schemas.microsoft.com/office/powerpoint/2010/main" val="31635470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2BFE0F-9BBB-4F3E-AD03-4419DC843BBF}" type="datetimeFigureOut">
              <a:rPr lang="en-US" smtClean="0"/>
              <a:t>4/18/2014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723AF4-C1F0-4827-92D1-BE516536EF90}" type="slidenum">
              <a:rPr lang="en-US" smtClean="0"/>
              <a:t>‹#›</a:t>
            </a:fld>
            <a:endParaRPr lang="en-US"/>
          </a:p>
        </p:txBody>
      </p:sp>
    </p:spTree>
    <p:extLst>
      <p:ext uri="{BB962C8B-B14F-4D97-AF65-F5344CB8AC3E}">
        <p14:creationId xmlns:p14="http://schemas.microsoft.com/office/powerpoint/2010/main" val="6800692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tif"/><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Return to Pedigree Studies</a:t>
            </a:r>
            <a:endParaRPr lang="en-US" dirty="0"/>
          </a:p>
        </p:txBody>
      </p:sp>
      <p:sp>
        <p:nvSpPr>
          <p:cNvPr id="3" name="Subtitle 2"/>
          <p:cNvSpPr>
            <a:spLocks noGrp="1"/>
          </p:cNvSpPr>
          <p:nvPr>
            <p:ph type="subTitle" idx="1"/>
          </p:nvPr>
        </p:nvSpPr>
        <p:spPr>
          <a:xfrm>
            <a:off x="0" y="3581400"/>
            <a:ext cx="9144000" cy="2819400"/>
          </a:xfrm>
        </p:spPr>
        <p:txBody>
          <a:bodyPr>
            <a:normAutofit/>
          </a:bodyPr>
          <a:lstStyle/>
          <a:p>
            <a:r>
              <a:rPr lang="en-US" dirty="0" smtClean="0"/>
              <a:t>Why GWAS and </a:t>
            </a:r>
            <a:r>
              <a:rPr lang="en-US" dirty="0" err="1" smtClean="0"/>
              <a:t>vGWAS</a:t>
            </a:r>
            <a:r>
              <a:rPr lang="en-US" dirty="0" smtClean="0"/>
              <a:t> should deploy family-models</a:t>
            </a:r>
          </a:p>
          <a:p>
            <a:endParaRPr lang="en-US" dirty="0" smtClean="0"/>
          </a:p>
          <a:p>
            <a:r>
              <a:rPr lang="en-US" sz="2200" dirty="0" smtClean="0"/>
              <a:t>Dalton Conley</a:t>
            </a:r>
          </a:p>
          <a:p>
            <a:r>
              <a:rPr lang="en-US" sz="2200" dirty="0" smtClean="0"/>
              <a:t>NYU &amp; NBER</a:t>
            </a:r>
            <a:endParaRPr lang="en-US" sz="2200" dirty="0"/>
          </a:p>
        </p:txBody>
      </p:sp>
    </p:spTree>
    <p:extLst>
      <p:ext uri="{BB962C8B-B14F-4D97-AF65-F5344CB8AC3E}">
        <p14:creationId xmlns:p14="http://schemas.microsoft.com/office/powerpoint/2010/main" val="29892751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438400"/>
            <a:ext cx="9144000"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603" name="Rectangle 5"/>
          <p:cNvSpPr>
            <a:spLocks noGrp="1" noChangeArrowheads="1"/>
          </p:cNvSpPr>
          <p:nvPr>
            <p:ph type="title"/>
          </p:nvPr>
        </p:nvSpPr>
        <p:spPr/>
        <p:txBody>
          <a:bodyPr/>
          <a:lstStyle/>
          <a:p>
            <a:pPr eaLnBrk="1" hangingPunct="1"/>
            <a:r>
              <a:rPr lang="en-US" sz="4000" smtClean="0"/>
              <a:t>IBD Estimates of Height Heritability</a:t>
            </a:r>
          </a:p>
        </p:txBody>
      </p:sp>
    </p:spTree>
    <p:extLst>
      <p:ext uri="{BB962C8B-B14F-4D97-AF65-F5344CB8AC3E}">
        <p14:creationId xmlns:p14="http://schemas.microsoft.com/office/powerpoint/2010/main" val="33678621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228" y="1447800"/>
            <a:ext cx="9208357" cy="54583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3150" y="0"/>
            <a:ext cx="8229600" cy="1143000"/>
          </a:xfrm>
        </p:spPr>
        <p:txBody>
          <a:bodyPr>
            <a:normAutofit fontScale="90000"/>
          </a:bodyPr>
          <a:lstStyle/>
          <a:p>
            <a:r>
              <a:rPr lang="en-US" dirty="0" smtClean="0"/>
              <a:t>Genetic Risk Scores:</a:t>
            </a:r>
            <a:br>
              <a:rPr lang="en-US" dirty="0" smtClean="0"/>
            </a:br>
            <a:r>
              <a:rPr lang="en-US" dirty="0" smtClean="0"/>
              <a:t>Also Confounded?</a:t>
            </a:r>
            <a:endParaRPr lang="en-US" dirty="0"/>
          </a:p>
        </p:txBody>
      </p:sp>
    </p:spTree>
    <p:extLst>
      <p:ext uri="{BB962C8B-B14F-4D97-AF65-F5344CB8AC3E}">
        <p14:creationId xmlns:p14="http://schemas.microsoft.com/office/powerpoint/2010/main" val="13551442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972" y="914400"/>
            <a:ext cx="9092028" cy="54652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0" y="0"/>
            <a:ext cx="9144000" cy="584775"/>
          </a:xfrm>
          <a:prstGeom prst="rect">
            <a:avLst/>
          </a:prstGeom>
          <a:noFill/>
        </p:spPr>
        <p:txBody>
          <a:bodyPr wrap="square" rtlCol="0">
            <a:spAutoFit/>
          </a:bodyPr>
          <a:lstStyle/>
          <a:p>
            <a:pPr algn="ctr"/>
            <a:r>
              <a:rPr lang="en-US" sz="3200" b="1" u="sng" dirty="0" smtClean="0"/>
              <a:t>Framingham Heart Study: Highest Grade Completed</a:t>
            </a:r>
            <a:endParaRPr lang="en-US" sz="3200" b="1" u="sng" dirty="0"/>
          </a:p>
        </p:txBody>
      </p:sp>
    </p:spTree>
    <p:extLst>
      <p:ext uri="{BB962C8B-B14F-4D97-AF65-F5344CB8AC3E}">
        <p14:creationId xmlns:p14="http://schemas.microsoft.com/office/powerpoint/2010/main" val="18726140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normAutofit fontScale="90000"/>
          </a:bodyPr>
          <a:lstStyle/>
          <a:p>
            <a:r>
              <a:rPr lang="en-US" dirty="0"/>
              <a:t>Modeling the </a:t>
            </a:r>
            <a:r>
              <a:rPr lang="en-US" dirty="0" smtClean="0"/>
              <a:t>error </a:t>
            </a:r>
            <a:r>
              <a:rPr lang="en-US" dirty="0"/>
              <a:t>term in GWAS </a:t>
            </a:r>
            <a:r>
              <a:rPr lang="en-US" dirty="0" smtClean="0"/>
              <a:t>with </a:t>
            </a:r>
            <a:r>
              <a:rPr lang="en-US" dirty="0" err="1" smtClean="0"/>
              <a:t>vGWAS</a:t>
            </a:r>
            <a:r>
              <a:rPr lang="en-US" dirty="0"/>
              <a:t/>
            </a:r>
            <a:br>
              <a:rPr lang="en-US" dirty="0"/>
            </a:br>
            <a:endParaRPr lang="en-US" dirty="0"/>
          </a:p>
        </p:txBody>
      </p:sp>
      <p:sp>
        <p:nvSpPr>
          <p:cNvPr id="4" name="Subtitle 3"/>
          <p:cNvSpPr>
            <a:spLocks noGrp="1"/>
          </p:cNvSpPr>
          <p:nvPr>
            <p:ph type="subTitle" idx="1"/>
          </p:nvPr>
        </p:nvSpPr>
        <p:spPr/>
        <p:txBody>
          <a:bodyPr/>
          <a:lstStyle/>
          <a:p>
            <a:r>
              <a:rPr lang="en-US" dirty="0" smtClean="0"/>
              <a:t>The Search for Phenotypic </a:t>
            </a:r>
            <a:r>
              <a:rPr lang="en-US" dirty="0" err="1" smtClean="0"/>
              <a:t>Stablizers</a:t>
            </a:r>
            <a:endParaRPr lang="en-US" dirty="0" smtClean="0"/>
          </a:p>
          <a:p>
            <a:r>
              <a:rPr lang="en-US" dirty="0" smtClean="0"/>
              <a:t>and latent </a:t>
            </a:r>
            <a:r>
              <a:rPr lang="en-US" dirty="0" err="1" smtClean="0"/>
              <a:t>GxE</a:t>
            </a:r>
            <a:r>
              <a:rPr lang="en-US" dirty="0" smtClean="0"/>
              <a:t> / </a:t>
            </a:r>
            <a:r>
              <a:rPr lang="en-US" dirty="0" err="1" smtClean="0"/>
              <a:t>GxG</a:t>
            </a:r>
            <a:endParaRPr lang="en-US" dirty="0"/>
          </a:p>
        </p:txBody>
      </p:sp>
    </p:spTree>
    <p:extLst>
      <p:ext uri="{BB962C8B-B14F-4D97-AF65-F5344CB8AC3E}">
        <p14:creationId xmlns:p14="http://schemas.microsoft.com/office/powerpoint/2010/main" val="38918083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17638"/>
          </a:xfrm>
        </p:spPr>
        <p:txBody>
          <a:bodyPr/>
          <a:lstStyle/>
          <a:p>
            <a:r>
              <a:rPr lang="en-US" dirty="0" smtClean="0"/>
              <a:t>Yang et al. 2012: Manhattan Plot</a:t>
            </a:r>
            <a:endParaRPr lang="en-US" dirty="0"/>
          </a:p>
        </p:txBody>
      </p:sp>
      <p:pic>
        <p:nvPicPr>
          <p:cNvPr id="9011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1" y="1371601"/>
            <a:ext cx="9147701" cy="54849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7233863" y="2275457"/>
            <a:ext cx="685800" cy="369332"/>
          </a:xfrm>
          <a:prstGeom prst="rect">
            <a:avLst/>
          </a:prstGeom>
          <a:noFill/>
        </p:spPr>
        <p:txBody>
          <a:bodyPr wrap="square" rtlCol="0">
            <a:spAutoFit/>
          </a:bodyPr>
          <a:lstStyle/>
          <a:p>
            <a:r>
              <a:rPr lang="en-US" dirty="0" smtClean="0"/>
              <a:t>FTO</a:t>
            </a:r>
            <a:endParaRPr lang="en-US" dirty="0"/>
          </a:p>
        </p:txBody>
      </p:sp>
      <p:sp>
        <p:nvSpPr>
          <p:cNvPr id="8" name="TextBox 7"/>
          <p:cNvSpPr txBox="1"/>
          <p:nvPr/>
        </p:nvSpPr>
        <p:spPr>
          <a:xfrm>
            <a:off x="6248400" y="2764654"/>
            <a:ext cx="838200" cy="369332"/>
          </a:xfrm>
          <a:prstGeom prst="rect">
            <a:avLst/>
          </a:prstGeom>
          <a:noFill/>
        </p:spPr>
        <p:txBody>
          <a:bodyPr wrap="square" rtlCol="0">
            <a:spAutoFit/>
          </a:bodyPr>
          <a:lstStyle/>
          <a:p>
            <a:r>
              <a:rPr lang="en-US" dirty="0" smtClean="0"/>
              <a:t>RCOR1</a:t>
            </a:r>
            <a:endParaRPr lang="en-US" dirty="0"/>
          </a:p>
        </p:txBody>
      </p:sp>
      <p:sp>
        <p:nvSpPr>
          <p:cNvPr id="3" name="TextBox 2"/>
          <p:cNvSpPr txBox="1"/>
          <p:nvPr/>
        </p:nvSpPr>
        <p:spPr>
          <a:xfrm>
            <a:off x="3733800" y="6400800"/>
            <a:ext cx="2286000" cy="461665"/>
          </a:xfrm>
          <a:prstGeom prst="rect">
            <a:avLst/>
          </a:prstGeom>
          <a:solidFill>
            <a:schemeClr val="bg1"/>
          </a:solidFill>
        </p:spPr>
        <p:txBody>
          <a:bodyPr wrap="square" rtlCol="0">
            <a:spAutoFit/>
          </a:bodyPr>
          <a:lstStyle/>
          <a:p>
            <a:pPr algn="ctr"/>
            <a:r>
              <a:rPr lang="en-US" sz="2400" b="1" dirty="0" smtClean="0"/>
              <a:t>Chromosome</a:t>
            </a:r>
            <a:endParaRPr lang="en-US" b="1" dirty="0"/>
          </a:p>
        </p:txBody>
      </p:sp>
      <p:sp>
        <p:nvSpPr>
          <p:cNvPr id="7" name="TextBox 6"/>
          <p:cNvSpPr txBox="1"/>
          <p:nvPr/>
        </p:nvSpPr>
        <p:spPr>
          <a:xfrm rot="16200000">
            <a:off x="-890394" y="3733801"/>
            <a:ext cx="2286000" cy="461665"/>
          </a:xfrm>
          <a:prstGeom prst="rect">
            <a:avLst/>
          </a:prstGeom>
          <a:solidFill>
            <a:schemeClr val="bg1"/>
          </a:solidFill>
        </p:spPr>
        <p:txBody>
          <a:bodyPr wrap="square" rtlCol="0">
            <a:spAutoFit/>
          </a:bodyPr>
          <a:lstStyle/>
          <a:p>
            <a:pPr algn="ctr"/>
            <a:r>
              <a:rPr lang="en-US" sz="2400" b="1" dirty="0" smtClean="0"/>
              <a:t>-log(</a:t>
            </a:r>
            <a:r>
              <a:rPr lang="en-US" sz="2400" b="1" dirty="0" err="1" smtClean="0"/>
              <a:t>pval</a:t>
            </a:r>
            <a:r>
              <a:rPr lang="en-US" sz="2400" b="1" dirty="0" smtClean="0"/>
              <a:t>)</a:t>
            </a:r>
            <a:endParaRPr lang="en-US" b="1" dirty="0"/>
          </a:p>
        </p:txBody>
      </p:sp>
    </p:spTree>
    <p:extLst>
      <p:ext uri="{BB962C8B-B14F-4D97-AF65-F5344CB8AC3E}">
        <p14:creationId xmlns:p14="http://schemas.microsoft.com/office/powerpoint/2010/main" val="2934335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A better approach:</a:t>
            </a:r>
            <a:endParaRPr lang="en-US" dirty="0"/>
          </a:p>
        </p:txBody>
      </p:sp>
      <p:sp>
        <p:nvSpPr>
          <p:cNvPr id="4" name="Subtitle 3"/>
          <p:cNvSpPr>
            <a:spLocks noGrp="1"/>
          </p:cNvSpPr>
          <p:nvPr>
            <p:ph type="subTitle" idx="1"/>
          </p:nvPr>
        </p:nvSpPr>
        <p:spPr/>
        <p:txBody>
          <a:bodyPr/>
          <a:lstStyle/>
          <a:p>
            <a:r>
              <a:rPr lang="en-US" dirty="0" smtClean="0"/>
              <a:t>Family based analysis of</a:t>
            </a:r>
          </a:p>
          <a:p>
            <a:r>
              <a:rPr lang="en-US" dirty="0" smtClean="0"/>
              <a:t>sibling standard deviation with controls for parental genotype</a:t>
            </a:r>
            <a:endParaRPr lang="en-US" dirty="0"/>
          </a:p>
        </p:txBody>
      </p:sp>
    </p:spTree>
    <p:extLst>
      <p:ext uri="{BB962C8B-B14F-4D97-AF65-F5344CB8AC3E}">
        <p14:creationId xmlns:p14="http://schemas.microsoft.com/office/powerpoint/2010/main" val="15967883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303392"/>
            <a:ext cx="6783027" cy="67749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76200" y="-69639"/>
            <a:ext cx="9296400" cy="1365039"/>
          </a:xfrm>
        </p:spPr>
        <p:txBody>
          <a:bodyPr>
            <a:normAutofit fontScale="90000"/>
          </a:bodyPr>
          <a:lstStyle/>
          <a:p>
            <a:r>
              <a:rPr lang="en-US" dirty="0" smtClean="0"/>
              <a:t>Framingham Heart Study: </a:t>
            </a:r>
            <a:br>
              <a:rPr lang="en-US" dirty="0" smtClean="0"/>
            </a:br>
            <a:r>
              <a:rPr lang="en-US" dirty="0" err="1" smtClean="0"/>
              <a:t>vGWAS</a:t>
            </a:r>
            <a:r>
              <a:rPr lang="en-US" dirty="0" smtClean="0"/>
              <a:t> of Sibling SD in Height</a:t>
            </a:r>
            <a:endParaRPr lang="en-US" dirty="0"/>
          </a:p>
        </p:txBody>
      </p:sp>
      <p:sp>
        <p:nvSpPr>
          <p:cNvPr id="3" name="TextBox 2"/>
          <p:cNvSpPr txBox="1"/>
          <p:nvPr/>
        </p:nvSpPr>
        <p:spPr>
          <a:xfrm>
            <a:off x="0" y="6211669"/>
            <a:ext cx="2895600" cy="646331"/>
          </a:xfrm>
          <a:prstGeom prst="rect">
            <a:avLst/>
          </a:prstGeom>
          <a:noFill/>
        </p:spPr>
        <p:txBody>
          <a:bodyPr wrap="square" rtlCol="0">
            <a:spAutoFit/>
          </a:bodyPr>
          <a:lstStyle/>
          <a:p>
            <a:r>
              <a:rPr lang="en-US" dirty="0" smtClean="0"/>
              <a:t>Controls for parental genotype; N= 1573</a:t>
            </a:r>
            <a:endParaRPr lang="en-US" dirty="0"/>
          </a:p>
        </p:txBody>
      </p:sp>
    </p:spTree>
    <p:extLst>
      <p:ext uri="{BB962C8B-B14F-4D97-AF65-F5344CB8AC3E}">
        <p14:creationId xmlns:p14="http://schemas.microsoft.com/office/powerpoint/2010/main" val="10117182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effect an artifact of dominance?</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5437" y="1524000"/>
            <a:ext cx="8493125" cy="5102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859818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Problems Identified</a:t>
            </a:r>
            <a:endParaRPr lang="en-US" dirty="0"/>
          </a:p>
        </p:txBody>
      </p:sp>
      <p:sp>
        <p:nvSpPr>
          <p:cNvPr id="3" name="Content Placeholder 2"/>
          <p:cNvSpPr txBox="1">
            <a:spLocks/>
          </p:cNvSpPr>
          <p:nvPr/>
        </p:nvSpPr>
        <p:spPr>
          <a:xfrm>
            <a:off x="457200" y="1600200"/>
            <a:ext cx="8686800" cy="5029200"/>
          </a:xfrm>
          <a:prstGeom prst="rect">
            <a:avLst/>
          </a:prstGeom>
        </p:spPr>
        <p:txBody>
          <a:bodyPr vert="horz" lIns="91440" tIns="45720" rIns="91440" bIns="45720" rtlCol="0">
            <a:normAutofit fontScale="92500"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Focus has been on adequate</a:t>
            </a:r>
            <a:r>
              <a:rPr kumimoji="0" lang="en-US" sz="3200" b="0" i="0" u="none" strike="noStrike" kern="1200" cap="none" spc="0" normalizeH="0" noProof="0" dirty="0" smtClean="0">
                <a:ln>
                  <a:noFill/>
                </a:ln>
                <a:solidFill>
                  <a:schemeClr val="tx1"/>
                </a:solidFill>
                <a:effectLst/>
                <a:uLnTx/>
                <a:uFillTx/>
                <a:latin typeface="+mn-lt"/>
                <a:ea typeface="+mn-ea"/>
                <a:cs typeface="+mn-cs"/>
              </a:rPr>
              <a:t> sample size for genome-wide associations at expense of careful consideration of confounding</a:t>
            </a: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800100" lvl="1" indent="-342900">
              <a:spcBef>
                <a:spcPct val="20000"/>
              </a:spcBef>
              <a:buFont typeface="Arial" pitchFamily="34" charset="0"/>
              <a:buChar char="•"/>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GREML key</a:t>
            </a:r>
            <a:r>
              <a:rPr kumimoji="0" lang="en-US" sz="3200" b="0" i="0" u="none" strike="noStrike" kern="1200" cap="none" spc="0" normalizeH="0" noProof="0" dirty="0" smtClean="0">
                <a:ln>
                  <a:noFill/>
                </a:ln>
                <a:solidFill>
                  <a:schemeClr val="tx1"/>
                </a:solidFill>
                <a:effectLst/>
                <a:uLnTx/>
                <a:uFillTx/>
                <a:latin typeface="+mn-lt"/>
                <a:ea typeface="+mn-ea"/>
                <a:cs typeface="+mn-cs"/>
              </a:rPr>
              <a:t> assumption </a:t>
            </a:r>
            <a:r>
              <a:rPr kumimoji="0" lang="en-US" sz="3200" b="0" i="1" u="sng" strike="noStrike" kern="1200" cap="none" spc="0" normalizeH="0" noProof="0" dirty="0" smtClean="0">
                <a:ln>
                  <a:noFill/>
                </a:ln>
                <a:solidFill>
                  <a:schemeClr val="tx1"/>
                </a:solidFill>
                <a:effectLst/>
                <a:uLnTx/>
                <a:uFillTx/>
                <a:latin typeface="+mn-lt"/>
                <a:ea typeface="+mn-ea"/>
                <a:cs typeface="+mn-cs"/>
              </a:rPr>
              <a:t>is</a:t>
            </a:r>
            <a:r>
              <a:rPr kumimoji="0" lang="en-US" sz="3200" b="0" i="0" u="none" strike="noStrike" kern="1200" cap="none" spc="0" normalizeH="0" noProof="0" dirty="0" smtClean="0">
                <a:ln>
                  <a:noFill/>
                </a:ln>
                <a:solidFill>
                  <a:schemeClr val="tx1"/>
                </a:solidFill>
                <a:effectLst/>
                <a:uLnTx/>
                <a:uFillTx/>
                <a:latin typeface="+mn-lt"/>
                <a:ea typeface="+mn-ea"/>
                <a:cs typeface="+mn-cs"/>
              </a:rPr>
              <a:t> violated</a:t>
            </a:r>
          </a:p>
          <a:p>
            <a:pPr marL="800100" lvl="1" indent="-342900">
              <a:spcBef>
                <a:spcPct val="20000"/>
              </a:spcBef>
              <a:buFont typeface="Arial" pitchFamily="34" charset="0"/>
              <a:buChar char="•"/>
              <a:defRPr/>
            </a:pPr>
            <a:r>
              <a:rPr lang="en-US" sz="3200" dirty="0" smtClean="0"/>
              <a:t>Future GREML analysis must include robustness checks for co-segregation of environment</a:t>
            </a:r>
            <a:endParaRPr kumimoji="0" lang="en-US" sz="3200" b="0" i="0" u="none" strike="noStrike" kern="1200" cap="none" spc="0" normalizeH="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3200" dirty="0" smtClean="0"/>
              <a:t>Typical p</a:t>
            </a:r>
            <a:r>
              <a:rPr lang="en-US" sz="3200" baseline="0" dirty="0" smtClean="0"/>
              <a:t>opulation based modeling</a:t>
            </a:r>
            <a:r>
              <a:rPr lang="en-US" sz="3200" dirty="0" smtClean="0"/>
              <a:t> of </a:t>
            </a:r>
            <a:r>
              <a:rPr lang="en-US" sz="3200" dirty="0" err="1" smtClean="0"/>
              <a:t>vGWAS</a:t>
            </a:r>
            <a:r>
              <a:rPr lang="en-US" sz="3200" dirty="0" smtClean="0"/>
              <a:t> has no way of untangling mean / variation effects</a:t>
            </a:r>
          </a:p>
          <a:p>
            <a:pPr marL="342900" marR="0" lvl="0" indent="-342900" algn="l" defTabSz="914400" rtl="0" eaLnBrk="1" fontAlgn="auto" latinLnBrk="0" hangingPunct="1">
              <a:lnSpc>
                <a:spcPct val="100000"/>
              </a:lnSpc>
              <a:spcBef>
                <a:spcPct val="20000"/>
              </a:spcBef>
              <a:spcAft>
                <a:spcPts val="0"/>
              </a:spcAft>
              <a:buClrTx/>
              <a:buSzTx/>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p>
        </p:txBody>
      </p:sp>
    </p:spTree>
    <p:extLst>
      <p:ext uri="{BB962C8B-B14F-4D97-AF65-F5344CB8AC3E}">
        <p14:creationId xmlns:p14="http://schemas.microsoft.com/office/powerpoint/2010/main" val="2056272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Alternative Approach</a:t>
            </a:r>
            <a:endParaRPr lang="en-US" dirty="0"/>
          </a:p>
        </p:txBody>
      </p:sp>
      <p:sp>
        <p:nvSpPr>
          <p:cNvPr id="3" name="Content Placeholder 2"/>
          <p:cNvSpPr>
            <a:spLocks noGrp="1"/>
          </p:cNvSpPr>
          <p:nvPr>
            <p:ph idx="1"/>
          </p:nvPr>
        </p:nvSpPr>
        <p:spPr/>
        <p:txBody>
          <a:bodyPr/>
          <a:lstStyle/>
          <a:p>
            <a:pPr lvl="0"/>
            <a:r>
              <a:rPr lang="en-US" dirty="0"/>
              <a:t>Combine old-fashioned pedigree analysis with new GWAS association studies </a:t>
            </a:r>
            <a:r>
              <a:rPr lang="en-US" dirty="0" smtClean="0"/>
              <a:t>to create within-family </a:t>
            </a:r>
            <a:r>
              <a:rPr lang="en-US" dirty="0"/>
              <a:t>models where genotype is randomized</a:t>
            </a:r>
          </a:p>
          <a:p>
            <a:r>
              <a:rPr lang="en-US" dirty="0" smtClean="0"/>
              <a:t>Using this approach, we can account for both mean</a:t>
            </a:r>
            <a:r>
              <a:rPr lang="en-US" dirty="0"/>
              <a:t> </a:t>
            </a:r>
            <a:r>
              <a:rPr lang="en-US" dirty="0" smtClean="0"/>
              <a:t>&amp; variation genetic effects with complete </a:t>
            </a:r>
            <a:r>
              <a:rPr lang="en-US" dirty="0" err="1" smtClean="0"/>
              <a:t>orthogonality</a:t>
            </a:r>
            <a:r>
              <a:rPr lang="en-US" dirty="0" smtClean="0"/>
              <a:t> to environment</a:t>
            </a:r>
            <a:endParaRPr lang="en-US" dirty="0"/>
          </a:p>
          <a:p>
            <a:pPr marL="0" indent="0">
              <a:buNone/>
            </a:pPr>
            <a:endParaRPr lang="en-US" dirty="0"/>
          </a:p>
        </p:txBody>
      </p:sp>
    </p:spTree>
    <p:extLst>
      <p:ext uri="{BB962C8B-B14F-4D97-AF65-F5344CB8AC3E}">
        <p14:creationId xmlns:p14="http://schemas.microsoft.com/office/powerpoint/2010/main" val="3526589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a:xfrm>
            <a:off x="457200" y="228600"/>
            <a:ext cx="8218488" cy="1143000"/>
          </a:xfrm>
        </p:spPr>
        <p:txBody>
          <a:bodyPr>
            <a:normAutofit/>
          </a:bodyPr>
          <a:lstStyle/>
          <a:p>
            <a:r>
              <a:rPr lang="en-US" dirty="0" smtClean="0">
                <a:effectLst/>
                <a:latin typeface="Optima" charset="0"/>
                <a:ea typeface="ＭＳ Ｐゴシック" pitchFamily="34" charset="-128"/>
              </a:rPr>
              <a:t>GREML</a:t>
            </a:r>
            <a:endParaRPr lang="en-US" sz="3100" dirty="0" smtClean="0">
              <a:effectLst/>
              <a:latin typeface="Optima" charset="0"/>
              <a:ea typeface="ＭＳ Ｐゴシック" pitchFamily="34" charset="-128"/>
            </a:endParaRPr>
          </a:p>
        </p:txBody>
      </p:sp>
      <p:sp>
        <p:nvSpPr>
          <p:cNvPr id="61443" name="Content Placeholder 2"/>
          <p:cNvSpPr>
            <a:spLocks noGrp="1"/>
          </p:cNvSpPr>
          <p:nvPr>
            <p:ph idx="1"/>
          </p:nvPr>
        </p:nvSpPr>
        <p:spPr>
          <a:xfrm>
            <a:off x="304800" y="1752600"/>
            <a:ext cx="8356600" cy="4978400"/>
          </a:xfrm>
        </p:spPr>
        <p:txBody>
          <a:bodyPr>
            <a:normAutofit/>
          </a:bodyPr>
          <a:lstStyle/>
          <a:p>
            <a:pPr marL="457200" indent="-457200" eaLnBrk="1" hangingPunct="1">
              <a:buFontTx/>
              <a:buNone/>
            </a:pPr>
            <a:r>
              <a:rPr lang="en-US" sz="2400" b="1" dirty="0" smtClean="0">
                <a:effectLst/>
                <a:latin typeface="Optima" charset="0"/>
                <a:ea typeface="ＭＳ Ｐゴシック" pitchFamily="34" charset="-128"/>
              </a:rPr>
              <a:t>G</a:t>
            </a:r>
            <a:r>
              <a:rPr lang="en-US" sz="2400" dirty="0" smtClean="0">
                <a:effectLst/>
                <a:latin typeface="Optima" charset="0"/>
                <a:ea typeface="ＭＳ Ｐゴシック" pitchFamily="34" charset="-128"/>
              </a:rPr>
              <a:t>enomic-Related-Matrix </a:t>
            </a:r>
            <a:r>
              <a:rPr lang="en-US" sz="2400" b="1" dirty="0" smtClean="0">
                <a:effectLst/>
                <a:latin typeface="Optima" charset="0"/>
                <a:ea typeface="ＭＳ Ｐゴシック" pitchFamily="34" charset="-128"/>
              </a:rPr>
              <a:t>Re</a:t>
            </a:r>
            <a:r>
              <a:rPr lang="en-US" sz="2400" dirty="0" smtClean="0">
                <a:effectLst/>
                <a:latin typeface="Optima" charset="0"/>
                <a:ea typeface="ＭＳ Ｐゴシック" pitchFamily="34" charset="-128"/>
              </a:rPr>
              <a:t>stricted </a:t>
            </a:r>
            <a:r>
              <a:rPr lang="en-US" sz="2400" b="1" dirty="0" smtClean="0">
                <a:effectLst/>
                <a:latin typeface="Optima" charset="0"/>
                <a:ea typeface="ＭＳ Ｐゴシック" pitchFamily="34" charset="-128"/>
              </a:rPr>
              <a:t>M</a:t>
            </a:r>
            <a:r>
              <a:rPr lang="en-US" sz="2400" dirty="0" smtClean="0">
                <a:effectLst/>
                <a:latin typeface="Optima" charset="0"/>
                <a:ea typeface="ＭＳ Ｐゴシック" pitchFamily="34" charset="-128"/>
              </a:rPr>
              <a:t>aximum </a:t>
            </a:r>
            <a:r>
              <a:rPr lang="en-US" sz="2400" b="1" dirty="0" smtClean="0">
                <a:effectLst/>
                <a:latin typeface="Optima" charset="0"/>
                <a:ea typeface="ＭＳ Ｐゴシック" pitchFamily="34" charset="-128"/>
              </a:rPr>
              <a:t>L</a:t>
            </a:r>
            <a:r>
              <a:rPr lang="en-US" sz="2400" dirty="0" smtClean="0">
                <a:effectLst/>
                <a:latin typeface="Optima" charset="0"/>
                <a:ea typeface="ＭＳ Ｐゴシック" pitchFamily="34" charset="-128"/>
              </a:rPr>
              <a:t>ikelihood:</a:t>
            </a:r>
          </a:p>
          <a:p>
            <a:pPr marL="457200" indent="-457200" eaLnBrk="1" hangingPunct="1"/>
            <a:r>
              <a:rPr lang="en-US" sz="2400" dirty="0" smtClean="0">
                <a:effectLst/>
                <a:latin typeface="Optima" charset="0"/>
                <a:ea typeface="ＭＳ Ｐゴシック" pitchFamily="34" charset="-128"/>
              </a:rPr>
              <a:t>Estimating heritability directly from genome-wide data</a:t>
            </a:r>
            <a:endParaRPr lang="en-US" sz="2400" dirty="0">
              <a:latin typeface="Optima" charset="0"/>
              <a:ea typeface="ＭＳ Ｐゴシック" pitchFamily="34" charset="-128"/>
            </a:endParaRPr>
          </a:p>
          <a:p>
            <a:pPr marL="857250" lvl="1" indent="-457200" eaLnBrk="1" hangingPunct="1"/>
            <a:r>
              <a:rPr lang="en-US" sz="2000" dirty="0" smtClean="0">
                <a:effectLst/>
                <a:latin typeface="Optima" charset="0"/>
                <a:ea typeface="ＭＳ Ｐゴシック" pitchFamily="34" charset="-128"/>
              </a:rPr>
              <a:t>Use genome-wide data to estimate genetic similarity between pairs of unrelated individuals (i.e. summed </a:t>
            </a:r>
            <a:r>
              <a:rPr lang="en-US" sz="2000" dirty="0" err="1" smtClean="0">
                <a:effectLst/>
                <a:latin typeface="Optima" charset="0"/>
                <a:ea typeface="ＭＳ Ｐゴシック" pitchFamily="34" charset="-128"/>
              </a:rPr>
              <a:t>gametic</a:t>
            </a:r>
            <a:r>
              <a:rPr lang="en-US" sz="2000" dirty="0" smtClean="0">
                <a:effectLst/>
                <a:latin typeface="Optima" charset="0"/>
                <a:ea typeface="ＭＳ Ｐゴシック" pitchFamily="34" charset="-128"/>
              </a:rPr>
              <a:t> correlation)</a:t>
            </a:r>
          </a:p>
          <a:p>
            <a:pPr marL="857250" lvl="1" indent="-457200" eaLnBrk="1" hangingPunct="1"/>
            <a:r>
              <a:rPr lang="en-US" sz="2000" dirty="0" smtClean="0">
                <a:latin typeface="Optima" charset="0"/>
                <a:ea typeface="ＭＳ Ｐゴシック" pitchFamily="34" charset="-128"/>
              </a:rPr>
              <a:t>Regress (ML estimation) phenotypic distance against genetic distance</a:t>
            </a:r>
            <a:endParaRPr lang="en-US" sz="2000" dirty="0" smtClean="0">
              <a:effectLst/>
              <a:latin typeface="Optima" charset="0"/>
              <a:ea typeface="ＭＳ Ｐゴシック" pitchFamily="34" charset="-128"/>
            </a:endParaRPr>
          </a:p>
          <a:p>
            <a:pPr marL="457200" indent="-457200" eaLnBrk="1" hangingPunct="1">
              <a:buFontTx/>
              <a:buNone/>
            </a:pPr>
            <a:endParaRPr lang="en-US" sz="2400" dirty="0" smtClean="0">
              <a:effectLst/>
              <a:latin typeface="Optima" charset="0"/>
              <a:ea typeface="ＭＳ Ｐゴシック" pitchFamily="34" charset="-128"/>
            </a:endParaRPr>
          </a:p>
        </p:txBody>
      </p:sp>
    </p:spTree>
    <p:extLst>
      <p:ext uri="{BB962C8B-B14F-4D97-AF65-F5344CB8AC3E}">
        <p14:creationId xmlns:p14="http://schemas.microsoft.com/office/powerpoint/2010/main" val="35052980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57200" y="0"/>
            <a:ext cx="8229600" cy="762000"/>
          </a:xfrm>
        </p:spPr>
        <p:txBody>
          <a:bodyPr/>
          <a:lstStyle/>
          <a:p>
            <a:pPr eaLnBrk="1" hangingPunct="1"/>
            <a:r>
              <a:rPr lang="en-US" b="1" dirty="0" smtClean="0">
                <a:solidFill>
                  <a:srgbClr val="FF0000"/>
                </a:solidFill>
              </a:rPr>
              <a:t>Thanks!</a:t>
            </a:r>
          </a:p>
        </p:txBody>
      </p:sp>
      <p:pic>
        <p:nvPicPr>
          <p:cNvPr id="348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5680075"/>
            <a:ext cx="6096000" cy="117792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820" name="Rectangle 4"/>
          <p:cNvSpPr>
            <a:spLocks noChangeArrowheads="1"/>
          </p:cNvSpPr>
          <p:nvPr/>
        </p:nvSpPr>
        <p:spPr bwMode="auto">
          <a:xfrm>
            <a:off x="2222500" y="2209800"/>
            <a:ext cx="5045075" cy="223837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945" tIns="41473" rIns="82945" bIns="41473" anchor="ctr">
            <a:spAutoFit/>
          </a:bodyPr>
          <a:lstStyle/>
          <a:p>
            <a:pPr defTabSz="828675" eaLnBrk="1">
              <a:lnSpc>
                <a:spcPct val="93000"/>
              </a:lnSpc>
              <a:buClr>
                <a:srgbClr val="000000"/>
              </a:buClr>
              <a:buSzPct val="100000"/>
              <a:buFont typeface="Times New Roman" pitchFamily="1" charset="0"/>
              <a:buNone/>
            </a:pPr>
            <a:endParaRPr lang="en-GB" sz="3600">
              <a:ea typeface="Arial Unicode MS" pitchFamily="34" charset="-128"/>
              <a:cs typeface="Arial Unicode MS" pitchFamily="34" charset="-128"/>
            </a:endParaRPr>
          </a:p>
          <a:p>
            <a:pPr defTabSz="828675" eaLnBrk="1">
              <a:lnSpc>
                <a:spcPct val="93000"/>
              </a:lnSpc>
              <a:buClr>
                <a:srgbClr val="000000"/>
              </a:buClr>
              <a:buSzPct val="100000"/>
              <a:buFont typeface="Times New Roman" pitchFamily="1" charset="0"/>
              <a:buNone/>
            </a:pPr>
            <a:endParaRPr lang="en-GB" sz="3600">
              <a:ea typeface="Arial Unicode MS" pitchFamily="34" charset="-128"/>
              <a:cs typeface="Arial Unicode MS" pitchFamily="34" charset="-128"/>
            </a:endParaRPr>
          </a:p>
          <a:p>
            <a:pPr defTabSz="828675" eaLnBrk="1">
              <a:lnSpc>
                <a:spcPct val="93000"/>
              </a:lnSpc>
              <a:buClr>
                <a:srgbClr val="000000"/>
              </a:buClr>
              <a:buSzPct val="100000"/>
              <a:buFont typeface="Times New Roman" pitchFamily="1" charset="0"/>
              <a:buNone/>
            </a:pPr>
            <a:r>
              <a:rPr lang="en-GB" sz="4000">
                <a:ea typeface="Arial Unicode MS" pitchFamily="34" charset="-128"/>
                <a:cs typeface="Arial Unicode MS" pitchFamily="34" charset="-128"/>
              </a:rPr>
              <a:t/>
            </a:r>
            <a:br>
              <a:rPr lang="en-GB" sz="4000">
                <a:ea typeface="Arial Unicode MS" pitchFamily="34" charset="-128"/>
                <a:cs typeface="Arial Unicode MS" pitchFamily="34" charset="-128"/>
              </a:rPr>
            </a:br>
            <a:endParaRPr lang="en-GB" sz="4000">
              <a:ea typeface="Arial Unicode MS" pitchFamily="34" charset="-128"/>
              <a:cs typeface="Arial Unicode MS" pitchFamily="34" charset="-128"/>
            </a:endParaRPr>
          </a:p>
        </p:txBody>
      </p:sp>
      <p:pic>
        <p:nvPicPr>
          <p:cNvPr id="3482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5200" y="3886200"/>
            <a:ext cx="5638800" cy="191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822" name="Rectangle 6"/>
          <p:cNvSpPr>
            <a:spLocks noGrp="1" noChangeArrowheads="1"/>
          </p:cNvSpPr>
          <p:nvPr>
            <p:ph type="body" idx="1"/>
          </p:nvPr>
        </p:nvSpPr>
        <p:spPr>
          <a:xfrm>
            <a:off x="16566" y="699725"/>
            <a:ext cx="9143999" cy="4006056"/>
          </a:xfrm>
          <a:noFill/>
        </p:spPr>
        <p:txBody>
          <a:bodyPr>
            <a:noAutofit/>
          </a:bodyPr>
          <a:lstStyle/>
          <a:p>
            <a:pPr eaLnBrk="1" hangingPunct="1"/>
            <a:r>
              <a:rPr lang="en-US" dirty="0" smtClean="0"/>
              <a:t>NYU Bio: Mark </a:t>
            </a:r>
            <a:r>
              <a:rPr lang="en-US" dirty="0" err="1" smtClean="0"/>
              <a:t>Siegal</a:t>
            </a:r>
            <a:r>
              <a:rPr lang="en-US" dirty="0" smtClean="0"/>
              <a:t> &amp; </a:t>
            </a:r>
            <a:r>
              <a:rPr lang="en-US" dirty="0" err="1" smtClean="0"/>
              <a:t>Siegal</a:t>
            </a:r>
            <a:r>
              <a:rPr lang="en-US" dirty="0" smtClean="0"/>
              <a:t> Lab; Justin </a:t>
            </a:r>
            <a:r>
              <a:rPr lang="en-US" dirty="0" err="1" smtClean="0"/>
              <a:t>Blau</a:t>
            </a:r>
            <a:r>
              <a:rPr lang="en-US" dirty="0" smtClean="0"/>
              <a:t>, Richard </a:t>
            </a:r>
            <a:r>
              <a:rPr lang="en-US" dirty="0" err="1" smtClean="0"/>
              <a:t>Bonneau</a:t>
            </a:r>
            <a:r>
              <a:rPr lang="en-US" dirty="0" smtClean="0"/>
              <a:t>, </a:t>
            </a:r>
            <a:r>
              <a:rPr lang="en-US" dirty="0"/>
              <a:t>Tomas </a:t>
            </a:r>
            <a:r>
              <a:rPr lang="en-US" dirty="0" err="1"/>
              <a:t>Kirchoff</a:t>
            </a:r>
            <a:r>
              <a:rPr lang="en-US" dirty="0"/>
              <a:t> </a:t>
            </a:r>
            <a:r>
              <a:rPr lang="en-US" dirty="0" smtClean="0"/>
              <a:t>&amp; Michael </a:t>
            </a:r>
            <a:r>
              <a:rPr lang="en-US" dirty="0" err="1" smtClean="0"/>
              <a:t>Purugganan</a:t>
            </a:r>
            <a:endParaRPr lang="en-US" dirty="0" smtClean="0"/>
          </a:p>
          <a:p>
            <a:pPr eaLnBrk="1" hangingPunct="1"/>
            <a:r>
              <a:rPr lang="en-US" dirty="0" smtClean="0"/>
              <a:t>Others: Emily Rauscher, David </a:t>
            </a:r>
            <a:r>
              <a:rPr lang="en-US" dirty="0" err="1" smtClean="0"/>
              <a:t>Cesarini</a:t>
            </a:r>
            <a:r>
              <a:rPr lang="en-US" dirty="0" smtClean="0"/>
              <a:t>, Chris Dawes, Ben </a:t>
            </a:r>
            <a:r>
              <a:rPr lang="en-US" dirty="0" err="1" smtClean="0"/>
              <a:t>Domingue</a:t>
            </a:r>
            <a:r>
              <a:rPr lang="en-US" dirty="0" smtClean="0"/>
              <a:t>, Jason Boardman, Patrick Magnusson, Kathleen Harris, Matthew McQueen, </a:t>
            </a:r>
            <a:r>
              <a:rPr lang="en-US" dirty="0" err="1" smtClean="0"/>
              <a:t>Ofer</a:t>
            </a:r>
            <a:r>
              <a:rPr lang="en-US" dirty="0" smtClean="0"/>
              <a:t> </a:t>
            </a:r>
            <a:r>
              <a:rPr lang="en-US" dirty="0" err="1" smtClean="0"/>
              <a:t>Tchernichovski</a:t>
            </a:r>
            <a:endParaRPr lang="en-US" dirty="0" smtClean="0"/>
          </a:p>
          <a:p>
            <a:pPr eaLnBrk="1" hangingPunct="1"/>
            <a:endParaRPr lang="en-US" sz="2800" dirty="0" smtClean="0"/>
          </a:p>
          <a:p>
            <a:pPr eaLnBrk="1" hangingPunct="1"/>
            <a:endParaRPr lang="en-US" sz="2800" dirty="0" smtClean="0"/>
          </a:p>
          <a:p>
            <a:pPr eaLnBrk="1" hangingPunct="1"/>
            <a:endParaRPr lang="en-US" sz="2800" dirty="0" smtClean="0"/>
          </a:p>
        </p:txBody>
      </p:sp>
      <p:pic>
        <p:nvPicPr>
          <p:cNvPr id="34823"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3825" y="4705781"/>
            <a:ext cx="6762750" cy="55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 y="5256325"/>
            <a:ext cx="1371600" cy="1601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91074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82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82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482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482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481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2"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 y="0"/>
            <a:ext cx="9220200" cy="1524000"/>
          </a:xfrm>
        </p:spPr>
        <p:txBody>
          <a:bodyPr>
            <a:normAutofit/>
          </a:bodyPr>
          <a:lstStyle/>
          <a:p>
            <a:r>
              <a:rPr lang="en-US" dirty="0" smtClean="0"/>
              <a:t>Regression of Height Differences against Genetic Relatedness</a:t>
            </a:r>
            <a:endParaRPr lang="en-US" dirty="0"/>
          </a:p>
        </p:txBody>
      </p:sp>
      <p:pic>
        <p:nvPicPr>
          <p:cNvPr id="931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447800"/>
            <a:ext cx="7086600" cy="51248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756898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r>
              <a:rPr lang="en-US" dirty="0" smtClean="0"/>
              <a:t>Key Identifying Assumption:</a:t>
            </a:r>
            <a:endParaRPr lang="en-US" dirty="0"/>
          </a:p>
        </p:txBody>
      </p:sp>
      <p:sp>
        <p:nvSpPr>
          <p:cNvPr id="3" name="Rectangle 2"/>
          <p:cNvSpPr/>
          <p:nvPr/>
        </p:nvSpPr>
        <p:spPr>
          <a:xfrm>
            <a:off x="838200" y="1961408"/>
            <a:ext cx="7632865" cy="2677656"/>
          </a:xfrm>
          <a:prstGeom prst="rect">
            <a:avLst/>
          </a:prstGeom>
        </p:spPr>
        <p:txBody>
          <a:bodyPr wrap="square">
            <a:spAutoFit/>
          </a:bodyPr>
          <a:lstStyle/>
          <a:p>
            <a:r>
              <a:rPr lang="en-US" sz="2800" b="1" dirty="0" smtClean="0">
                <a:latin typeface="Optima" charset="0"/>
                <a:ea typeface="ＭＳ Ｐゴシック" pitchFamily="34" charset="-128"/>
              </a:rPr>
              <a:t>Among individuals who are unrelated environmental factors are uncorrelated with differences in their degree of genetic similarity, which itself results from random differences in the recombination and segregation of alleles</a:t>
            </a:r>
          </a:p>
        </p:txBody>
      </p:sp>
    </p:spTree>
    <p:extLst>
      <p:ext uri="{BB962C8B-B14F-4D97-AF65-F5344CB8AC3E}">
        <p14:creationId xmlns:p14="http://schemas.microsoft.com/office/powerpoint/2010/main" val="3127783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80" y="609600"/>
            <a:ext cx="9101490" cy="594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421317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400" y="914400"/>
            <a:ext cx="6030686" cy="6019800"/>
          </a:xfrm>
          <a:prstGeom prst="rect">
            <a:avLst/>
          </a:prstGeom>
        </p:spPr>
      </p:pic>
      <p:sp>
        <p:nvSpPr>
          <p:cNvPr id="4" name="Title 3"/>
          <p:cNvSpPr>
            <a:spLocks noGrp="1"/>
          </p:cNvSpPr>
          <p:nvPr>
            <p:ph type="title"/>
          </p:nvPr>
        </p:nvSpPr>
        <p:spPr>
          <a:xfrm>
            <a:off x="0" y="0"/>
            <a:ext cx="9144000" cy="1447800"/>
          </a:xfrm>
        </p:spPr>
        <p:txBody>
          <a:bodyPr>
            <a:normAutofit/>
          </a:bodyPr>
          <a:lstStyle/>
          <a:p>
            <a:r>
              <a:rPr lang="en-US" dirty="0" smtClean="0"/>
              <a:t>Type II Error: Kolmogorov-Smirnov Test (p-value </a:t>
            </a:r>
            <a:r>
              <a:rPr lang="en-US" dirty="0"/>
              <a:t>= 7.037e-08)</a:t>
            </a:r>
          </a:p>
        </p:txBody>
      </p:sp>
    </p:spTree>
    <p:extLst>
      <p:ext uri="{BB962C8B-B14F-4D97-AF65-F5344CB8AC3E}">
        <p14:creationId xmlns:p14="http://schemas.microsoft.com/office/powerpoint/2010/main" val="18535327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524000"/>
          </a:xfrm>
        </p:spPr>
        <p:txBody>
          <a:bodyPr>
            <a:normAutofit/>
          </a:bodyPr>
          <a:lstStyle/>
          <a:p>
            <a:r>
              <a:rPr lang="en-US" dirty="0" smtClean="0"/>
              <a:t>HRS Analytic Sample:</a:t>
            </a:r>
            <a:br>
              <a:rPr lang="en-US" dirty="0" smtClean="0"/>
            </a:br>
            <a:r>
              <a:rPr lang="en-US" dirty="0" smtClean="0"/>
              <a:t> 6,414  ~ 24,030,580 pairs </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1213502824"/>
              </p:ext>
            </p:extLst>
          </p:nvPr>
        </p:nvGraphicFramePr>
        <p:xfrm>
          <a:off x="1" y="1752600"/>
          <a:ext cx="9116806" cy="4191000"/>
        </p:xfrm>
        <a:graphic>
          <a:graphicData uri="http://schemas.openxmlformats.org/drawingml/2006/table">
            <a:tbl>
              <a:tblPr firstRow="1" firstCol="1" bandRow="1">
                <a:tableStyleId>{5C22544A-7EE6-4342-B048-85BDC9FD1C3A}</a:tableStyleId>
              </a:tblPr>
              <a:tblGrid>
                <a:gridCol w="2329489"/>
                <a:gridCol w="2169396"/>
                <a:gridCol w="2401320"/>
                <a:gridCol w="2216601"/>
              </a:tblGrid>
              <a:tr h="2172237">
                <a:tc>
                  <a:txBody>
                    <a:bodyPr/>
                    <a:lstStyle/>
                    <a:p>
                      <a:pPr marL="0" marR="0" algn="ctr">
                        <a:lnSpc>
                          <a:spcPct val="115000"/>
                        </a:lnSpc>
                        <a:spcBef>
                          <a:spcPts val="0"/>
                        </a:spcBef>
                        <a:spcAft>
                          <a:spcPts val="0"/>
                        </a:spcAft>
                      </a:pPr>
                      <a:r>
                        <a:rPr lang="en-US" sz="3500" dirty="0">
                          <a:effectLst/>
                        </a:rPr>
                        <a:t> </a:t>
                      </a:r>
                      <a:endParaRPr lang="en-US" sz="3000" dirty="0">
                        <a:solidFill>
                          <a:srgbClr val="000000"/>
                        </a:solidFill>
                        <a:effectLst/>
                        <a:latin typeface="Calibri"/>
                        <a:ea typeface="Calibri"/>
                        <a:cs typeface="Calibri"/>
                      </a:endParaRPr>
                    </a:p>
                  </a:txBody>
                  <a:tcPr marL="85001" marR="85001" marT="0" marB="0"/>
                </a:tc>
                <a:tc>
                  <a:txBody>
                    <a:bodyPr/>
                    <a:lstStyle/>
                    <a:p>
                      <a:pPr marL="0" marR="0" algn="ctr">
                        <a:lnSpc>
                          <a:spcPct val="115000"/>
                        </a:lnSpc>
                        <a:spcBef>
                          <a:spcPts val="0"/>
                        </a:spcBef>
                        <a:spcAft>
                          <a:spcPts val="0"/>
                        </a:spcAft>
                      </a:pPr>
                      <a:r>
                        <a:rPr lang="en-US" sz="3500" dirty="0">
                          <a:effectLst/>
                        </a:rPr>
                        <a:t>h</a:t>
                      </a:r>
                      <a:r>
                        <a:rPr lang="en-US" sz="3500" baseline="30000" dirty="0">
                          <a:effectLst/>
                        </a:rPr>
                        <a:t>2</a:t>
                      </a:r>
                      <a:endParaRPr lang="en-US" sz="3000" dirty="0">
                        <a:effectLst/>
                      </a:endParaRPr>
                    </a:p>
                    <a:p>
                      <a:pPr marL="0" marR="0" algn="ctr">
                        <a:lnSpc>
                          <a:spcPct val="115000"/>
                        </a:lnSpc>
                        <a:spcBef>
                          <a:spcPts val="0"/>
                        </a:spcBef>
                        <a:spcAft>
                          <a:spcPts val="0"/>
                        </a:spcAft>
                      </a:pPr>
                      <a:r>
                        <a:rPr lang="en-US" sz="3500" dirty="0" smtClean="0">
                          <a:effectLst/>
                        </a:rPr>
                        <a:t>2 PCs</a:t>
                      </a:r>
                      <a:endParaRPr lang="en-US" sz="3000" dirty="0">
                        <a:effectLst/>
                      </a:endParaRPr>
                    </a:p>
                    <a:p>
                      <a:pPr marL="0" marR="0" algn="ctr">
                        <a:lnSpc>
                          <a:spcPct val="115000"/>
                        </a:lnSpc>
                        <a:spcBef>
                          <a:spcPts val="0"/>
                        </a:spcBef>
                        <a:spcAft>
                          <a:spcPts val="0"/>
                        </a:spcAft>
                      </a:pPr>
                      <a:r>
                        <a:rPr lang="en-US" sz="3500" dirty="0">
                          <a:effectLst/>
                        </a:rPr>
                        <a:t>A</a:t>
                      </a:r>
                      <a:endParaRPr lang="en-US" sz="3000" dirty="0">
                        <a:solidFill>
                          <a:srgbClr val="000000"/>
                        </a:solidFill>
                        <a:effectLst/>
                        <a:latin typeface="Calibri"/>
                        <a:ea typeface="Calibri"/>
                        <a:cs typeface="Calibri"/>
                      </a:endParaRPr>
                    </a:p>
                  </a:txBody>
                  <a:tcPr marL="85001" marR="85001" marT="0" marB="0"/>
                </a:tc>
                <a:tc>
                  <a:txBody>
                    <a:bodyPr/>
                    <a:lstStyle/>
                    <a:p>
                      <a:pPr marL="0" marR="0" algn="ctr">
                        <a:lnSpc>
                          <a:spcPct val="115000"/>
                        </a:lnSpc>
                        <a:spcBef>
                          <a:spcPts val="0"/>
                        </a:spcBef>
                        <a:spcAft>
                          <a:spcPts val="0"/>
                        </a:spcAft>
                      </a:pPr>
                      <a:r>
                        <a:rPr lang="en-US" sz="3500" dirty="0">
                          <a:effectLst/>
                        </a:rPr>
                        <a:t>h</a:t>
                      </a:r>
                      <a:r>
                        <a:rPr lang="en-US" sz="3500" baseline="30000" dirty="0">
                          <a:effectLst/>
                        </a:rPr>
                        <a:t>2</a:t>
                      </a:r>
                      <a:endParaRPr lang="en-US" sz="3000" dirty="0">
                        <a:effectLst/>
                      </a:endParaRPr>
                    </a:p>
                    <a:p>
                      <a:pPr marL="0" marR="0" algn="ctr">
                        <a:lnSpc>
                          <a:spcPct val="115000"/>
                        </a:lnSpc>
                        <a:spcBef>
                          <a:spcPts val="0"/>
                        </a:spcBef>
                        <a:spcAft>
                          <a:spcPts val="0"/>
                        </a:spcAft>
                      </a:pPr>
                      <a:r>
                        <a:rPr lang="en-US" sz="3500" dirty="0" smtClean="0">
                          <a:effectLst/>
                        </a:rPr>
                        <a:t>10 PCs</a:t>
                      </a:r>
                      <a:endParaRPr lang="en-US" sz="3000" dirty="0">
                        <a:effectLst/>
                      </a:endParaRPr>
                    </a:p>
                    <a:p>
                      <a:pPr marL="0" marR="0" algn="ctr">
                        <a:lnSpc>
                          <a:spcPct val="115000"/>
                        </a:lnSpc>
                        <a:spcBef>
                          <a:spcPts val="0"/>
                        </a:spcBef>
                        <a:spcAft>
                          <a:spcPts val="0"/>
                        </a:spcAft>
                      </a:pPr>
                      <a:r>
                        <a:rPr lang="en-US" sz="3500" dirty="0" smtClean="0">
                          <a:effectLst/>
                        </a:rPr>
                        <a:t>B</a:t>
                      </a:r>
                      <a:endParaRPr lang="en-US" sz="3000" dirty="0">
                        <a:solidFill>
                          <a:srgbClr val="000000"/>
                        </a:solidFill>
                        <a:effectLst/>
                        <a:latin typeface="Calibri"/>
                        <a:ea typeface="Calibri"/>
                        <a:cs typeface="Calibri"/>
                      </a:endParaRPr>
                    </a:p>
                  </a:txBody>
                  <a:tcPr marL="85001" marR="85001" marT="0" marB="0"/>
                </a:tc>
                <a:tc>
                  <a:txBody>
                    <a:bodyPr/>
                    <a:lstStyle/>
                    <a:p>
                      <a:pPr marL="0" marR="0" algn="ctr">
                        <a:lnSpc>
                          <a:spcPct val="115000"/>
                        </a:lnSpc>
                        <a:spcBef>
                          <a:spcPts val="0"/>
                        </a:spcBef>
                        <a:spcAft>
                          <a:spcPts val="0"/>
                        </a:spcAft>
                      </a:pPr>
                      <a:r>
                        <a:rPr lang="es-ES_tradnl" sz="3500" dirty="0">
                          <a:effectLst/>
                        </a:rPr>
                        <a:t>h</a:t>
                      </a:r>
                      <a:r>
                        <a:rPr lang="es-ES_tradnl" sz="3500" baseline="30000" dirty="0">
                          <a:effectLst/>
                        </a:rPr>
                        <a:t>2</a:t>
                      </a:r>
                      <a:endParaRPr lang="en-US" sz="3000" dirty="0">
                        <a:effectLst/>
                      </a:endParaRPr>
                    </a:p>
                    <a:p>
                      <a:pPr marL="0" marR="0" algn="ctr">
                        <a:lnSpc>
                          <a:spcPct val="115000"/>
                        </a:lnSpc>
                        <a:spcBef>
                          <a:spcPts val="0"/>
                        </a:spcBef>
                        <a:spcAft>
                          <a:spcPts val="0"/>
                        </a:spcAft>
                      </a:pPr>
                      <a:r>
                        <a:rPr lang="es-ES_tradnl" sz="3500" dirty="0" smtClean="0">
                          <a:effectLst/>
                        </a:rPr>
                        <a:t>25 </a:t>
                      </a:r>
                      <a:r>
                        <a:rPr lang="es-ES_tradnl" sz="3500" dirty="0" err="1" smtClean="0">
                          <a:effectLst/>
                        </a:rPr>
                        <a:t>PCs</a:t>
                      </a:r>
                      <a:endParaRPr lang="en-US" sz="3000" dirty="0">
                        <a:effectLst/>
                      </a:endParaRPr>
                    </a:p>
                    <a:p>
                      <a:pPr marL="0" marR="0" algn="ctr">
                        <a:lnSpc>
                          <a:spcPct val="115000"/>
                        </a:lnSpc>
                        <a:spcBef>
                          <a:spcPts val="0"/>
                        </a:spcBef>
                        <a:spcAft>
                          <a:spcPts val="0"/>
                        </a:spcAft>
                      </a:pPr>
                      <a:r>
                        <a:rPr lang="es-ES_tradnl" sz="3500" dirty="0" smtClean="0">
                          <a:effectLst/>
                        </a:rPr>
                        <a:t>C</a:t>
                      </a:r>
                      <a:endParaRPr lang="en-US" sz="3000" dirty="0">
                        <a:solidFill>
                          <a:srgbClr val="000000"/>
                        </a:solidFill>
                        <a:effectLst/>
                        <a:latin typeface="Calibri"/>
                        <a:ea typeface="Calibri"/>
                        <a:cs typeface="Calibri"/>
                      </a:endParaRPr>
                    </a:p>
                  </a:txBody>
                  <a:tcPr marL="85001" marR="85001" marT="0" marB="0"/>
                </a:tc>
              </a:tr>
              <a:tr h="2018763">
                <a:tc>
                  <a:txBody>
                    <a:bodyPr/>
                    <a:lstStyle/>
                    <a:p>
                      <a:pPr marL="0" marR="0" algn="ctr">
                        <a:lnSpc>
                          <a:spcPct val="115000"/>
                        </a:lnSpc>
                        <a:spcBef>
                          <a:spcPts val="0"/>
                        </a:spcBef>
                        <a:spcAft>
                          <a:spcPts val="0"/>
                        </a:spcAft>
                      </a:pPr>
                      <a:r>
                        <a:rPr lang="en-US" sz="3500" dirty="0">
                          <a:effectLst/>
                        </a:rPr>
                        <a:t>Urban </a:t>
                      </a:r>
                      <a:r>
                        <a:rPr lang="en-US" sz="3500" dirty="0" smtClean="0">
                          <a:effectLst/>
                        </a:rPr>
                        <a:t>Childhood</a:t>
                      </a:r>
                      <a:endParaRPr lang="en-US" sz="3000" dirty="0">
                        <a:effectLst/>
                      </a:endParaRPr>
                    </a:p>
                    <a:p>
                      <a:pPr marL="0" marR="0" algn="ctr">
                        <a:lnSpc>
                          <a:spcPct val="115000"/>
                        </a:lnSpc>
                        <a:spcBef>
                          <a:spcPts val="0"/>
                        </a:spcBef>
                        <a:spcAft>
                          <a:spcPts val="0"/>
                        </a:spcAft>
                      </a:pPr>
                      <a:r>
                        <a:rPr lang="en-US" sz="3500" dirty="0">
                          <a:effectLst/>
                        </a:rPr>
                        <a:t>N=6,439</a:t>
                      </a:r>
                      <a:endParaRPr lang="en-US" sz="3000" dirty="0">
                        <a:solidFill>
                          <a:srgbClr val="000000"/>
                        </a:solidFill>
                        <a:effectLst/>
                        <a:latin typeface="Calibri"/>
                        <a:ea typeface="Calibri"/>
                        <a:cs typeface="Calibri"/>
                      </a:endParaRPr>
                    </a:p>
                  </a:txBody>
                  <a:tcPr marL="85001" marR="85001" marT="0" marB="0"/>
                </a:tc>
                <a:tc>
                  <a:txBody>
                    <a:bodyPr/>
                    <a:lstStyle/>
                    <a:p>
                      <a:pPr marL="0" marR="0" algn="ctr">
                        <a:lnSpc>
                          <a:spcPct val="115000"/>
                        </a:lnSpc>
                        <a:spcBef>
                          <a:spcPts val="0"/>
                        </a:spcBef>
                        <a:spcAft>
                          <a:spcPts val="0"/>
                        </a:spcAft>
                      </a:pPr>
                      <a:r>
                        <a:rPr lang="en-US" sz="3500" dirty="0">
                          <a:effectLst/>
                        </a:rPr>
                        <a:t>.29155 [.0574]</a:t>
                      </a:r>
                      <a:endParaRPr lang="en-US" sz="3000" dirty="0">
                        <a:solidFill>
                          <a:srgbClr val="000000"/>
                        </a:solidFill>
                        <a:effectLst/>
                        <a:latin typeface="Calibri"/>
                        <a:ea typeface="Calibri"/>
                        <a:cs typeface="Calibri"/>
                      </a:endParaRPr>
                    </a:p>
                  </a:txBody>
                  <a:tcPr marL="85001" marR="85001" marT="0" marB="0"/>
                </a:tc>
                <a:tc>
                  <a:txBody>
                    <a:bodyPr/>
                    <a:lstStyle/>
                    <a:p>
                      <a:pPr marL="0" marR="0" algn="ctr">
                        <a:lnSpc>
                          <a:spcPct val="115000"/>
                        </a:lnSpc>
                        <a:spcBef>
                          <a:spcPts val="0"/>
                        </a:spcBef>
                        <a:spcAft>
                          <a:spcPts val="0"/>
                        </a:spcAft>
                      </a:pPr>
                      <a:r>
                        <a:rPr lang="en-US" sz="3500">
                          <a:effectLst/>
                        </a:rPr>
                        <a:t>.14767 [.0622]</a:t>
                      </a:r>
                      <a:endParaRPr lang="en-US" sz="3000">
                        <a:solidFill>
                          <a:srgbClr val="000000"/>
                        </a:solidFill>
                        <a:effectLst/>
                        <a:latin typeface="Calibri"/>
                        <a:ea typeface="Calibri"/>
                        <a:cs typeface="Calibri"/>
                      </a:endParaRPr>
                    </a:p>
                  </a:txBody>
                  <a:tcPr marL="85001" marR="85001" marT="0" marB="0"/>
                </a:tc>
                <a:tc>
                  <a:txBody>
                    <a:bodyPr/>
                    <a:lstStyle/>
                    <a:p>
                      <a:pPr marL="0" marR="0" algn="ctr">
                        <a:lnSpc>
                          <a:spcPct val="115000"/>
                        </a:lnSpc>
                        <a:spcBef>
                          <a:spcPts val="0"/>
                        </a:spcBef>
                        <a:spcAft>
                          <a:spcPts val="0"/>
                        </a:spcAft>
                      </a:pPr>
                      <a:r>
                        <a:rPr lang="en-US" sz="3500" dirty="0">
                          <a:effectLst/>
                        </a:rPr>
                        <a:t>.13787</a:t>
                      </a:r>
                      <a:endParaRPr lang="en-US" sz="3000" dirty="0">
                        <a:effectLst/>
                      </a:endParaRPr>
                    </a:p>
                    <a:p>
                      <a:pPr marL="0" marR="0" algn="ctr">
                        <a:lnSpc>
                          <a:spcPct val="115000"/>
                        </a:lnSpc>
                        <a:spcBef>
                          <a:spcPts val="0"/>
                        </a:spcBef>
                        <a:spcAft>
                          <a:spcPts val="0"/>
                        </a:spcAft>
                      </a:pPr>
                      <a:r>
                        <a:rPr lang="en-US" sz="3500" dirty="0">
                          <a:effectLst/>
                        </a:rPr>
                        <a:t>[.0626]</a:t>
                      </a:r>
                      <a:endParaRPr lang="en-US" sz="3000" dirty="0">
                        <a:solidFill>
                          <a:srgbClr val="000000"/>
                        </a:solidFill>
                        <a:effectLst/>
                        <a:latin typeface="Calibri"/>
                        <a:ea typeface="Calibri"/>
                        <a:cs typeface="Calibri"/>
                      </a:endParaRPr>
                    </a:p>
                  </a:txBody>
                  <a:tcPr marL="85001" marR="85001" marT="0" marB="0"/>
                </a:tc>
              </a:tr>
            </a:tbl>
          </a:graphicData>
        </a:graphic>
      </p:graphicFrame>
    </p:spTree>
    <p:extLst>
      <p:ext uri="{BB962C8B-B14F-4D97-AF65-F5344CB8AC3E}">
        <p14:creationId xmlns:p14="http://schemas.microsoft.com/office/powerpoint/2010/main" val="35552158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1447800"/>
          </a:xfrm>
        </p:spPr>
        <p:txBody>
          <a:bodyPr/>
          <a:lstStyle/>
          <a:p>
            <a:r>
              <a:rPr lang="en-US" dirty="0" smtClean="0"/>
              <a:t>GREML Results</a:t>
            </a:r>
            <a:endParaRPr lang="en-US" dirty="0"/>
          </a:p>
        </p:txBody>
      </p:sp>
      <p:sp>
        <p:nvSpPr>
          <p:cNvPr id="6" name="Rectangle 3"/>
          <p:cNvSpPr>
            <a:spLocks noChangeArrowheads="1"/>
          </p:cNvSpPr>
          <p:nvPr/>
        </p:nvSpPr>
        <p:spPr bwMode="auto">
          <a:xfrm>
            <a:off x="1624013" y="23558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457200" algn="l"/>
              </a:tabLst>
              <a:defRPr>
                <a:solidFill>
                  <a:schemeClr val="tx1"/>
                </a:solidFill>
                <a:latin typeface="Arial" pitchFamily="34" charset="0"/>
                <a:cs typeface="Arial" pitchFamily="34" charset="0"/>
              </a:defRPr>
            </a:lvl1pPr>
            <a:lvl2pPr fontAlgn="base">
              <a:spcBef>
                <a:spcPct val="0"/>
              </a:spcBef>
              <a:spcAft>
                <a:spcPct val="0"/>
              </a:spcAft>
              <a:tabLst>
                <a:tab pos="457200" algn="l"/>
              </a:tabLst>
              <a:defRPr>
                <a:solidFill>
                  <a:schemeClr val="tx1"/>
                </a:solidFill>
                <a:latin typeface="Arial" pitchFamily="34" charset="0"/>
                <a:cs typeface="Arial" pitchFamily="34" charset="0"/>
              </a:defRPr>
            </a:lvl2pPr>
            <a:lvl3pPr fontAlgn="base">
              <a:spcBef>
                <a:spcPct val="0"/>
              </a:spcBef>
              <a:spcAft>
                <a:spcPct val="0"/>
              </a:spcAft>
              <a:tabLst>
                <a:tab pos="457200" algn="l"/>
              </a:tabLst>
              <a:defRPr>
                <a:solidFill>
                  <a:schemeClr val="tx1"/>
                </a:solidFill>
                <a:latin typeface="Arial" pitchFamily="34" charset="0"/>
                <a:cs typeface="Arial" pitchFamily="34" charset="0"/>
              </a:defRPr>
            </a:lvl3pPr>
            <a:lvl4pPr fontAlgn="base">
              <a:spcBef>
                <a:spcPct val="0"/>
              </a:spcBef>
              <a:spcAft>
                <a:spcPct val="0"/>
              </a:spcAft>
              <a:tabLst>
                <a:tab pos="457200" algn="l"/>
              </a:tabLst>
              <a:defRPr>
                <a:solidFill>
                  <a:schemeClr val="tx1"/>
                </a:solidFill>
                <a:latin typeface="Arial" pitchFamily="34" charset="0"/>
                <a:cs typeface="Arial" pitchFamily="34" charset="0"/>
              </a:defRPr>
            </a:lvl4pPr>
            <a:lvl5pPr fontAlgn="base">
              <a:spcBef>
                <a:spcPct val="0"/>
              </a:spcBef>
              <a:spcAft>
                <a:spcPct val="0"/>
              </a:spcAft>
              <a:tabLst>
                <a:tab pos="457200" algn="l"/>
              </a:tabLst>
              <a:defRPr>
                <a:solidFill>
                  <a:schemeClr val="tx1"/>
                </a:solidFill>
                <a:latin typeface="Arial" pitchFamily="34" charset="0"/>
                <a:cs typeface="Arial" pitchFamily="34" charset="0"/>
              </a:defRPr>
            </a:lvl5pPr>
            <a:lvl6pPr fontAlgn="base">
              <a:spcBef>
                <a:spcPct val="0"/>
              </a:spcBef>
              <a:spcAft>
                <a:spcPct val="0"/>
              </a:spcAft>
              <a:tabLst>
                <a:tab pos="457200" algn="l"/>
              </a:tabLst>
              <a:defRPr>
                <a:solidFill>
                  <a:schemeClr val="tx1"/>
                </a:solidFill>
                <a:latin typeface="Arial" pitchFamily="34" charset="0"/>
                <a:cs typeface="Arial" pitchFamily="34" charset="0"/>
              </a:defRPr>
            </a:lvl6pPr>
            <a:lvl7pPr fontAlgn="base">
              <a:spcBef>
                <a:spcPct val="0"/>
              </a:spcBef>
              <a:spcAft>
                <a:spcPct val="0"/>
              </a:spcAft>
              <a:tabLst>
                <a:tab pos="457200" algn="l"/>
              </a:tabLst>
              <a:defRPr>
                <a:solidFill>
                  <a:schemeClr val="tx1"/>
                </a:solidFill>
                <a:latin typeface="Arial" pitchFamily="34" charset="0"/>
                <a:cs typeface="Arial" pitchFamily="34" charset="0"/>
              </a:defRPr>
            </a:lvl7pPr>
            <a:lvl8pPr fontAlgn="base">
              <a:spcBef>
                <a:spcPct val="0"/>
              </a:spcBef>
              <a:spcAft>
                <a:spcPct val="0"/>
              </a:spcAft>
              <a:tabLst>
                <a:tab pos="457200" algn="l"/>
              </a:tabLst>
              <a:defRPr>
                <a:solidFill>
                  <a:schemeClr val="tx1"/>
                </a:solidFill>
                <a:latin typeface="Arial" pitchFamily="34" charset="0"/>
                <a:cs typeface="Arial" pitchFamily="34" charset="0"/>
              </a:defRPr>
            </a:lvl8pPr>
            <a:lvl9pPr fontAlgn="base">
              <a:spcBef>
                <a:spcPct val="0"/>
              </a:spcBef>
              <a:spcAft>
                <a:spcPct val="0"/>
              </a:spcAft>
              <a:tabLst>
                <a:tab pos="457200"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2259902197"/>
              </p:ext>
            </p:extLst>
          </p:nvPr>
        </p:nvGraphicFramePr>
        <p:xfrm>
          <a:off x="1143000" y="1552256"/>
          <a:ext cx="6934200" cy="5305744"/>
        </p:xfrm>
        <a:graphic>
          <a:graphicData uri="http://schemas.openxmlformats.org/drawingml/2006/table">
            <a:tbl>
              <a:tblPr firstRow="1" firstCol="1" bandRow="1">
                <a:tableStyleId>{5C22544A-7EE6-4342-B048-85BDC9FD1C3A}</a:tableStyleId>
              </a:tblPr>
              <a:tblGrid>
                <a:gridCol w="1850859"/>
                <a:gridCol w="1694447"/>
                <a:gridCol w="1694447"/>
                <a:gridCol w="1694447"/>
              </a:tblGrid>
              <a:tr h="2491086">
                <a:tc>
                  <a:txBody>
                    <a:bodyPr/>
                    <a:lstStyle/>
                    <a:p>
                      <a:pPr marL="0" marR="0">
                        <a:spcBef>
                          <a:spcPts val="0"/>
                        </a:spcBef>
                        <a:spcAft>
                          <a:spcPts val="0"/>
                        </a:spcAft>
                        <a:tabLst>
                          <a:tab pos="457200" algn="l"/>
                        </a:tabLst>
                      </a:pPr>
                      <a:r>
                        <a:rPr lang="en-US" sz="2800" dirty="0">
                          <a:effectLst/>
                        </a:rPr>
                        <a:t> </a:t>
                      </a:r>
                      <a:endParaRPr lang="en-US" sz="2800" dirty="0">
                        <a:solidFill>
                          <a:srgbClr val="00000A"/>
                        </a:solidFill>
                        <a:effectLst/>
                        <a:latin typeface="Times New Roman"/>
                        <a:ea typeface="Times New Roman"/>
                      </a:endParaRPr>
                    </a:p>
                  </a:txBody>
                  <a:tcPr marL="68580" marR="68580" marT="0" marB="0"/>
                </a:tc>
                <a:tc>
                  <a:txBody>
                    <a:bodyPr/>
                    <a:lstStyle/>
                    <a:p>
                      <a:pPr marL="0" marR="0" algn="ctr">
                        <a:spcBef>
                          <a:spcPts val="0"/>
                        </a:spcBef>
                        <a:spcAft>
                          <a:spcPts val="0"/>
                        </a:spcAft>
                        <a:tabLst>
                          <a:tab pos="457200" algn="l"/>
                        </a:tabLst>
                      </a:pPr>
                      <a:endParaRPr lang="en-US" sz="2800" dirty="0" smtClean="0">
                        <a:effectLst/>
                      </a:endParaRPr>
                    </a:p>
                    <a:p>
                      <a:pPr marL="0" marR="0" algn="ctr">
                        <a:spcBef>
                          <a:spcPts val="0"/>
                        </a:spcBef>
                        <a:spcAft>
                          <a:spcPts val="0"/>
                        </a:spcAft>
                        <a:tabLst>
                          <a:tab pos="457200" algn="l"/>
                        </a:tabLst>
                      </a:pPr>
                      <a:r>
                        <a:rPr lang="en-US" sz="2800" dirty="0" smtClean="0">
                          <a:effectLst/>
                        </a:rPr>
                        <a:t>h</a:t>
                      </a:r>
                      <a:r>
                        <a:rPr lang="en-US" sz="2800" baseline="30000" dirty="0" smtClean="0">
                          <a:effectLst/>
                        </a:rPr>
                        <a:t>2</a:t>
                      </a:r>
                      <a:endParaRPr lang="en-US" sz="2800" dirty="0">
                        <a:effectLst/>
                      </a:endParaRPr>
                    </a:p>
                    <a:p>
                      <a:pPr marL="0" marR="0" algn="ctr">
                        <a:spcBef>
                          <a:spcPts val="0"/>
                        </a:spcBef>
                        <a:spcAft>
                          <a:spcPts val="0"/>
                        </a:spcAft>
                        <a:tabLst>
                          <a:tab pos="457200" algn="l"/>
                        </a:tabLst>
                      </a:pPr>
                      <a:r>
                        <a:rPr lang="en-US" sz="2800" dirty="0">
                          <a:effectLst/>
                        </a:rPr>
                        <a:t>No controls</a:t>
                      </a:r>
                    </a:p>
                    <a:p>
                      <a:pPr marL="0" marR="0" algn="ctr">
                        <a:spcBef>
                          <a:spcPts val="0"/>
                        </a:spcBef>
                        <a:spcAft>
                          <a:spcPts val="0"/>
                        </a:spcAft>
                        <a:tabLst>
                          <a:tab pos="457200" algn="l"/>
                        </a:tabLst>
                      </a:pPr>
                      <a:r>
                        <a:rPr lang="en-US" sz="2800" dirty="0">
                          <a:effectLst/>
                        </a:rPr>
                        <a:t>(2 PCs)</a:t>
                      </a:r>
                    </a:p>
                    <a:p>
                      <a:pPr marL="0" marR="0" algn="ctr">
                        <a:spcBef>
                          <a:spcPts val="0"/>
                        </a:spcBef>
                        <a:spcAft>
                          <a:spcPts val="0"/>
                        </a:spcAft>
                        <a:tabLst>
                          <a:tab pos="457200" algn="l"/>
                        </a:tabLst>
                      </a:pPr>
                      <a:r>
                        <a:rPr lang="en-US" sz="2800" dirty="0">
                          <a:effectLst/>
                        </a:rPr>
                        <a:t>A</a:t>
                      </a:r>
                      <a:endParaRPr lang="en-US" sz="2800" dirty="0">
                        <a:solidFill>
                          <a:srgbClr val="00000A"/>
                        </a:solidFill>
                        <a:effectLst/>
                        <a:latin typeface="Times New Roman"/>
                        <a:ea typeface="Times New Roman"/>
                      </a:endParaRPr>
                    </a:p>
                  </a:txBody>
                  <a:tcPr marL="68580" marR="68580" marT="0" marB="0"/>
                </a:tc>
                <a:tc>
                  <a:txBody>
                    <a:bodyPr/>
                    <a:lstStyle/>
                    <a:p>
                      <a:pPr marL="0" marR="0" algn="ctr">
                        <a:spcBef>
                          <a:spcPts val="0"/>
                        </a:spcBef>
                        <a:spcAft>
                          <a:spcPts val="0"/>
                        </a:spcAft>
                        <a:tabLst>
                          <a:tab pos="457200" algn="l"/>
                        </a:tabLst>
                      </a:pPr>
                      <a:endParaRPr lang="en-US" sz="2800" dirty="0" smtClean="0">
                        <a:effectLst/>
                      </a:endParaRPr>
                    </a:p>
                    <a:p>
                      <a:pPr marL="0" marR="0" algn="ctr">
                        <a:spcBef>
                          <a:spcPts val="0"/>
                        </a:spcBef>
                        <a:spcAft>
                          <a:spcPts val="0"/>
                        </a:spcAft>
                        <a:tabLst>
                          <a:tab pos="457200" algn="l"/>
                        </a:tabLst>
                      </a:pPr>
                      <a:r>
                        <a:rPr lang="en-US" sz="2800" dirty="0" smtClean="0">
                          <a:effectLst/>
                        </a:rPr>
                        <a:t>h</a:t>
                      </a:r>
                      <a:r>
                        <a:rPr lang="en-US" sz="2800" baseline="30000" dirty="0" smtClean="0">
                          <a:effectLst/>
                        </a:rPr>
                        <a:t>2</a:t>
                      </a:r>
                      <a:endParaRPr lang="en-US" sz="2800" dirty="0">
                        <a:effectLst/>
                      </a:endParaRPr>
                    </a:p>
                    <a:p>
                      <a:pPr marL="0" marR="0" algn="ctr">
                        <a:spcBef>
                          <a:spcPts val="0"/>
                        </a:spcBef>
                        <a:spcAft>
                          <a:spcPts val="0"/>
                        </a:spcAft>
                        <a:tabLst>
                          <a:tab pos="457200" algn="l"/>
                        </a:tabLst>
                      </a:pPr>
                      <a:r>
                        <a:rPr lang="en-US" sz="2800" dirty="0">
                          <a:effectLst/>
                        </a:rPr>
                        <a:t>Urban Control</a:t>
                      </a:r>
                    </a:p>
                    <a:p>
                      <a:pPr marL="0" marR="0" algn="ctr">
                        <a:spcBef>
                          <a:spcPts val="0"/>
                        </a:spcBef>
                        <a:spcAft>
                          <a:spcPts val="0"/>
                        </a:spcAft>
                        <a:tabLst>
                          <a:tab pos="457200" algn="l"/>
                        </a:tabLst>
                      </a:pPr>
                      <a:r>
                        <a:rPr lang="en-US" sz="2800" dirty="0">
                          <a:effectLst/>
                        </a:rPr>
                        <a:t>(2 PCs)</a:t>
                      </a:r>
                    </a:p>
                    <a:p>
                      <a:pPr marL="0" marR="0" algn="ctr">
                        <a:spcBef>
                          <a:spcPts val="0"/>
                        </a:spcBef>
                        <a:spcAft>
                          <a:spcPts val="0"/>
                        </a:spcAft>
                        <a:tabLst>
                          <a:tab pos="457200" algn="l"/>
                        </a:tabLst>
                      </a:pPr>
                      <a:r>
                        <a:rPr lang="en-US" sz="2800" dirty="0">
                          <a:effectLst/>
                        </a:rPr>
                        <a:t>B</a:t>
                      </a:r>
                      <a:endParaRPr lang="en-US" sz="2800" dirty="0">
                        <a:solidFill>
                          <a:srgbClr val="00000A"/>
                        </a:solidFill>
                        <a:effectLst/>
                        <a:latin typeface="Times New Roman"/>
                        <a:ea typeface="Times New Roman"/>
                      </a:endParaRPr>
                    </a:p>
                  </a:txBody>
                  <a:tcPr marL="68580" marR="68580" marT="0" marB="0"/>
                </a:tc>
                <a:tc>
                  <a:txBody>
                    <a:bodyPr/>
                    <a:lstStyle/>
                    <a:p>
                      <a:pPr marL="0" marR="0" algn="ctr">
                        <a:spcBef>
                          <a:spcPts val="0"/>
                        </a:spcBef>
                        <a:spcAft>
                          <a:spcPts val="0"/>
                        </a:spcAft>
                        <a:tabLst>
                          <a:tab pos="457200" algn="l"/>
                        </a:tabLst>
                      </a:pPr>
                      <a:r>
                        <a:rPr lang="en-US" sz="2800" dirty="0">
                          <a:effectLst/>
                        </a:rPr>
                        <a:t> </a:t>
                      </a:r>
                    </a:p>
                    <a:p>
                      <a:pPr marL="0" marR="0" algn="ctr">
                        <a:spcBef>
                          <a:spcPts val="0"/>
                        </a:spcBef>
                        <a:spcAft>
                          <a:spcPts val="0"/>
                        </a:spcAft>
                        <a:tabLst>
                          <a:tab pos="457200" algn="l"/>
                        </a:tabLst>
                      </a:pPr>
                      <a:r>
                        <a:rPr lang="en-US" sz="2800" dirty="0">
                          <a:effectLst/>
                        </a:rPr>
                        <a:t> </a:t>
                      </a:r>
                    </a:p>
                    <a:p>
                      <a:pPr marL="0" marR="0" algn="ctr">
                        <a:spcBef>
                          <a:spcPts val="0"/>
                        </a:spcBef>
                        <a:spcAft>
                          <a:spcPts val="0"/>
                        </a:spcAft>
                        <a:tabLst>
                          <a:tab pos="457200" algn="l"/>
                        </a:tabLst>
                      </a:pPr>
                      <a:r>
                        <a:rPr lang="en-US" sz="2800" dirty="0">
                          <a:effectLst/>
                        </a:rPr>
                        <a:t> </a:t>
                      </a:r>
                    </a:p>
                    <a:p>
                      <a:pPr marL="0" marR="0" algn="ctr">
                        <a:spcBef>
                          <a:spcPts val="0"/>
                        </a:spcBef>
                        <a:spcAft>
                          <a:spcPts val="0"/>
                        </a:spcAft>
                        <a:tabLst>
                          <a:tab pos="457200" algn="l"/>
                        </a:tabLst>
                      </a:pPr>
                      <a:endParaRPr lang="en-US" sz="2800" dirty="0" smtClean="0">
                        <a:effectLst/>
                      </a:endParaRPr>
                    </a:p>
                    <a:p>
                      <a:pPr marL="0" marR="0" algn="ctr">
                        <a:spcBef>
                          <a:spcPts val="0"/>
                        </a:spcBef>
                        <a:spcAft>
                          <a:spcPts val="0"/>
                        </a:spcAft>
                        <a:tabLst>
                          <a:tab pos="457200" algn="l"/>
                        </a:tabLst>
                      </a:pPr>
                      <a:r>
                        <a:rPr lang="en-US" sz="2800" dirty="0" smtClean="0">
                          <a:effectLst/>
                        </a:rPr>
                        <a:t>|</a:t>
                      </a:r>
                      <a:r>
                        <a:rPr lang="en-US" sz="2800" dirty="0">
                          <a:effectLst/>
                        </a:rPr>
                        <a:t>Δ|</a:t>
                      </a:r>
                    </a:p>
                    <a:p>
                      <a:pPr marL="0" marR="0" algn="ctr">
                        <a:spcBef>
                          <a:spcPts val="0"/>
                        </a:spcBef>
                        <a:spcAft>
                          <a:spcPts val="0"/>
                        </a:spcAft>
                        <a:tabLst>
                          <a:tab pos="457200" algn="l"/>
                        </a:tabLst>
                      </a:pPr>
                      <a:r>
                        <a:rPr lang="en-US" sz="2800" dirty="0">
                          <a:effectLst/>
                        </a:rPr>
                        <a:t>A - B</a:t>
                      </a:r>
                      <a:endParaRPr lang="en-US" sz="2800" dirty="0">
                        <a:solidFill>
                          <a:srgbClr val="00000A"/>
                        </a:solidFill>
                        <a:effectLst/>
                        <a:latin typeface="Times New Roman"/>
                        <a:ea typeface="Times New Roman"/>
                      </a:endParaRPr>
                    </a:p>
                  </a:txBody>
                  <a:tcPr marL="68580" marR="68580" marT="0" marB="0"/>
                </a:tc>
              </a:tr>
              <a:tr h="962680">
                <a:tc>
                  <a:txBody>
                    <a:bodyPr/>
                    <a:lstStyle/>
                    <a:p>
                      <a:pPr marL="0" marR="0">
                        <a:spcBef>
                          <a:spcPts val="0"/>
                        </a:spcBef>
                        <a:spcAft>
                          <a:spcPts val="0"/>
                        </a:spcAft>
                        <a:tabLst>
                          <a:tab pos="457200" algn="l"/>
                        </a:tabLst>
                      </a:pPr>
                      <a:r>
                        <a:rPr lang="en-US" sz="2800" dirty="0">
                          <a:effectLst/>
                        </a:rPr>
                        <a:t>Height</a:t>
                      </a:r>
                      <a:endParaRPr lang="en-US" sz="2800" dirty="0">
                        <a:solidFill>
                          <a:srgbClr val="00000A"/>
                        </a:solidFill>
                        <a:effectLst/>
                        <a:latin typeface="Times New Roman"/>
                        <a:ea typeface="Times New Roman"/>
                      </a:endParaRPr>
                    </a:p>
                  </a:txBody>
                  <a:tcPr marL="68580" marR="68580" marT="0" marB="0"/>
                </a:tc>
                <a:tc>
                  <a:txBody>
                    <a:bodyPr/>
                    <a:lstStyle/>
                    <a:p>
                      <a:pPr marL="0" marR="0" algn="ctr">
                        <a:spcBef>
                          <a:spcPts val="0"/>
                        </a:spcBef>
                        <a:spcAft>
                          <a:spcPts val="0"/>
                        </a:spcAft>
                        <a:tabLst>
                          <a:tab pos="457200" algn="l"/>
                        </a:tabLst>
                      </a:pPr>
                      <a:r>
                        <a:rPr lang="en-US" sz="2800" dirty="0">
                          <a:effectLst/>
                        </a:rPr>
                        <a:t>.324887 [.064356]</a:t>
                      </a:r>
                      <a:endParaRPr lang="en-US" sz="2800" dirty="0">
                        <a:solidFill>
                          <a:srgbClr val="00000A"/>
                        </a:solidFill>
                        <a:effectLst/>
                        <a:latin typeface="Times New Roman"/>
                        <a:ea typeface="Times New Roman"/>
                      </a:endParaRPr>
                    </a:p>
                  </a:txBody>
                  <a:tcPr marL="68580" marR="68580" marT="0" marB="0"/>
                </a:tc>
                <a:tc>
                  <a:txBody>
                    <a:bodyPr/>
                    <a:lstStyle/>
                    <a:p>
                      <a:pPr marL="0" marR="0" algn="ctr">
                        <a:spcBef>
                          <a:spcPts val="0"/>
                        </a:spcBef>
                        <a:spcAft>
                          <a:spcPts val="0"/>
                        </a:spcAft>
                        <a:tabLst>
                          <a:tab pos="457200" algn="l"/>
                        </a:tabLst>
                      </a:pPr>
                      <a:r>
                        <a:rPr lang="en-US" sz="2800" dirty="0">
                          <a:effectLst/>
                        </a:rPr>
                        <a:t>.325102 </a:t>
                      </a:r>
                    </a:p>
                    <a:p>
                      <a:pPr marL="0" marR="0" algn="ctr">
                        <a:spcBef>
                          <a:spcPts val="0"/>
                        </a:spcBef>
                        <a:spcAft>
                          <a:spcPts val="0"/>
                        </a:spcAft>
                        <a:tabLst>
                          <a:tab pos="457200" algn="l"/>
                        </a:tabLst>
                      </a:pPr>
                      <a:r>
                        <a:rPr lang="en-US" sz="2800" dirty="0">
                          <a:effectLst/>
                        </a:rPr>
                        <a:t>[.064346]</a:t>
                      </a:r>
                      <a:endParaRPr lang="en-US" sz="2800" dirty="0">
                        <a:solidFill>
                          <a:srgbClr val="00000A"/>
                        </a:solidFill>
                        <a:effectLst/>
                        <a:latin typeface="Times New Roman"/>
                        <a:ea typeface="Times New Roman"/>
                      </a:endParaRPr>
                    </a:p>
                  </a:txBody>
                  <a:tcPr marL="68580" marR="68580" marT="0" marB="0"/>
                </a:tc>
                <a:tc>
                  <a:txBody>
                    <a:bodyPr/>
                    <a:lstStyle/>
                    <a:p>
                      <a:pPr marL="0" marR="0" algn="ctr">
                        <a:spcBef>
                          <a:spcPts val="0"/>
                        </a:spcBef>
                        <a:spcAft>
                          <a:spcPts val="0"/>
                        </a:spcAft>
                        <a:tabLst>
                          <a:tab pos="457200" algn="l"/>
                        </a:tabLst>
                      </a:pPr>
                      <a:r>
                        <a:rPr lang="en-US" sz="2800">
                          <a:effectLst/>
                        </a:rPr>
                        <a:t>.000215 [.091006]</a:t>
                      </a:r>
                      <a:endParaRPr lang="en-US" sz="2800">
                        <a:solidFill>
                          <a:srgbClr val="00000A"/>
                        </a:solidFill>
                        <a:effectLst/>
                        <a:latin typeface="Times New Roman"/>
                        <a:ea typeface="Times New Roman"/>
                      </a:endParaRPr>
                    </a:p>
                  </a:txBody>
                  <a:tcPr marL="68580" marR="68580" marT="0" marB="0"/>
                </a:tc>
              </a:tr>
              <a:tr h="891372">
                <a:tc>
                  <a:txBody>
                    <a:bodyPr/>
                    <a:lstStyle/>
                    <a:p>
                      <a:pPr marL="0" marR="0">
                        <a:spcBef>
                          <a:spcPts val="0"/>
                        </a:spcBef>
                        <a:spcAft>
                          <a:spcPts val="0"/>
                        </a:spcAft>
                        <a:tabLst>
                          <a:tab pos="457200" algn="l"/>
                        </a:tabLst>
                      </a:pPr>
                      <a:r>
                        <a:rPr lang="en-US" sz="2800" dirty="0">
                          <a:effectLst/>
                        </a:rPr>
                        <a:t>BMI</a:t>
                      </a:r>
                      <a:endParaRPr lang="en-US" sz="2800" dirty="0">
                        <a:solidFill>
                          <a:srgbClr val="00000A"/>
                        </a:solidFill>
                        <a:effectLst/>
                        <a:latin typeface="Times New Roman"/>
                        <a:ea typeface="Times New Roman"/>
                      </a:endParaRPr>
                    </a:p>
                  </a:txBody>
                  <a:tcPr marL="68580" marR="68580" marT="0" marB="0"/>
                </a:tc>
                <a:tc>
                  <a:txBody>
                    <a:bodyPr/>
                    <a:lstStyle/>
                    <a:p>
                      <a:pPr marL="0" marR="0" algn="ctr">
                        <a:spcBef>
                          <a:spcPts val="0"/>
                        </a:spcBef>
                        <a:spcAft>
                          <a:spcPts val="0"/>
                        </a:spcAft>
                        <a:tabLst>
                          <a:tab pos="457200" algn="l"/>
                        </a:tabLst>
                      </a:pPr>
                      <a:r>
                        <a:rPr lang="en-US" sz="2800">
                          <a:effectLst/>
                        </a:rPr>
                        <a:t>.313004 [.067359]</a:t>
                      </a:r>
                      <a:endParaRPr lang="en-US" sz="2800">
                        <a:solidFill>
                          <a:srgbClr val="00000A"/>
                        </a:solidFill>
                        <a:effectLst/>
                        <a:latin typeface="Times New Roman"/>
                        <a:ea typeface="Times New Roman"/>
                      </a:endParaRPr>
                    </a:p>
                  </a:txBody>
                  <a:tcPr marL="68580" marR="68580" marT="0" marB="0"/>
                </a:tc>
                <a:tc>
                  <a:txBody>
                    <a:bodyPr/>
                    <a:lstStyle/>
                    <a:p>
                      <a:pPr marL="0" marR="0" algn="ctr">
                        <a:spcBef>
                          <a:spcPts val="0"/>
                        </a:spcBef>
                        <a:spcAft>
                          <a:spcPts val="0"/>
                        </a:spcAft>
                        <a:tabLst>
                          <a:tab pos="457200" algn="l"/>
                        </a:tabLst>
                      </a:pPr>
                      <a:r>
                        <a:rPr lang="en-US" sz="2800">
                          <a:effectLst/>
                        </a:rPr>
                        <a:t>.313230 </a:t>
                      </a:r>
                    </a:p>
                    <a:p>
                      <a:pPr marL="0" marR="0" algn="ctr">
                        <a:spcBef>
                          <a:spcPts val="0"/>
                        </a:spcBef>
                        <a:spcAft>
                          <a:spcPts val="0"/>
                        </a:spcAft>
                        <a:tabLst>
                          <a:tab pos="457200" algn="l"/>
                        </a:tabLst>
                      </a:pPr>
                      <a:r>
                        <a:rPr lang="en-US" sz="2800">
                          <a:effectLst/>
                        </a:rPr>
                        <a:t>[.067428]</a:t>
                      </a:r>
                      <a:endParaRPr lang="en-US" sz="2800">
                        <a:solidFill>
                          <a:srgbClr val="00000A"/>
                        </a:solidFill>
                        <a:effectLst/>
                        <a:latin typeface="Times New Roman"/>
                        <a:ea typeface="Times New Roman"/>
                      </a:endParaRPr>
                    </a:p>
                  </a:txBody>
                  <a:tcPr marL="68580" marR="68580" marT="0" marB="0"/>
                </a:tc>
                <a:tc>
                  <a:txBody>
                    <a:bodyPr/>
                    <a:lstStyle/>
                    <a:p>
                      <a:pPr marL="0" marR="0" algn="ctr">
                        <a:spcBef>
                          <a:spcPts val="0"/>
                        </a:spcBef>
                        <a:spcAft>
                          <a:spcPts val="0"/>
                        </a:spcAft>
                        <a:tabLst>
                          <a:tab pos="457200" algn="l"/>
                        </a:tabLst>
                      </a:pPr>
                      <a:r>
                        <a:rPr lang="en-US" sz="2800">
                          <a:effectLst/>
                        </a:rPr>
                        <a:t>.000226</a:t>
                      </a:r>
                    </a:p>
                    <a:p>
                      <a:pPr marL="0" marR="0" algn="ctr">
                        <a:spcBef>
                          <a:spcPts val="0"/>
                        </a:spcBef>
                        <a:spcAft>
                          <a:spcPts val="0"/>
                        </a:spcAft>
                        <a:tabLst>
                          <a:tab pos="457200" algn="l"/>
                        </a:tabLst>
                      </a:pPr>
                      <a:r>
                        <a:rPr lang="en-US" sz="2800">
                          <a:effectLst/>
                        </a:rPr>
                        <a:t>[.095309]</a:t>
                      </a:r>
                      <a:endParaRPr lang="en-US" sz="2800">
                        <a:solidFill>
                          <a:srgbClr val="00000A"/>
                        </a:solidFill>
                        <a:effectLst/>
                        <a:latin typeface="Times New Roman"/>
                        <a:ea typeface="Times New Roman"/>
                      </a:endParaRPr>
                    </a:p>
                  </a:txBody>
                  <a:tcPr marL="68580" marR="68580" marT="0" marB="0"/>
                </a:tc>
              </a:tr>
              <a:tr h="891372">
                <a:tc>
                  <a:txBody>
                    <a:bodyPr/>
                    <a:lstStyle/>
                    <a:p>
                      <a:pPr marL="0" marR="0">
                        <a:spcBef>
                          <a:spcPts val="0"/>
                        </a:spcBef>
                        <a:spcAft>
                          <a:spcPts val="0"/>
                        </a:spcAft>
                        <a:tabLst>
                          <a:tab pos="457200" algn="l"/>
                        </a:tabLst>
                      </a:pPr>
                      <a:r>
                        <a:rPr lang="en-US" sz="2800" dirty="0">
                          <a:effectLst/>
                        </a:rPr>
                        <a:t>Education</a:t>
                      </a:r>
                      <a:endParaRPr lang="en-US" sz="2800" dirty="0">
                        <a:solidFill>
                          <a:srgbClr val="00000A"/>
                        </a:solidFill>
                        <a:effectLst/>
                        <a:latin typeface="Times New Roman"/>
                        <a:ea typeface="Times New Roman"/>
                      </a:endParaRPr>
                    </a:p>
                  </a:txBody>
                  <a:tcPr marL="68580" marR="68580" marT="0" marB="0"/>
                </a:tc>
                <a:tc>
                  <a:txBody>
                    <a:bodyPr/>
                    <a:lstStyle/>
                    <a:p>
                      <a:pPr marL="0" marR="0" algn="ctr">
                        <a:spcBef>
                          <a:spcPts val="0"/>
                        </a:spcBef>
                        <a:spcAft>
                          <a:spcPts val="0"/>
                        </a:spcAft>
                        <a:tabLst>
                          <a:tab pos="457200" algn="l"/>
                        </a:tabLst>
                      </a:pPr>
                      <a:r>
                        <a:rPr lang="en-US" sz="2800">
                          <a:effectLst/>
                        </a:rPr>
                        <a:t>.174930 [.065012]</a:t>
                      </a:r>
                      <a:endParaRPr lang="en-US" sz="2800">
                        <a:solidFill>
                          <a:srgbClr val="00000A"/>
                        </a:solidFill>
                        <a:effectLst/>
                        <a:latin typeface="Times New Roman"/>
                        <a:ea typeface="Times New Roman"/>
                      </a:endParaRPr>
                    </a:p>
                  </a:txBody>
                  <a:tcPr marL="68580" marR="68580" marT="0" marB="0"/>
                </a:tc>
                <a:tc>
                  <a:txBody>
                    <a:bodyPr/>
                    <a:lstStyle/>
                    <a:p>
                      <a:pPr marL="0" marR="0" algn="ctr">
                        <a:spcBef>
                          <a:spcPts val="0"/>
                        </a:spcBef>
                        <a:spcAft>
                          <a:spcPts val="0"/>
                        </a:spcAft>
                        <a:tabLst>
                          <a:tab pos="457200" algn="l"/>
                        </a:tabLst>
                      </a:pPr>
                      <a:r>
                        <a:rPr lang="en-US" sz="2800">
                          <a:effectLst/>
                        </a:rPr>
                        <a:t>.152170 </a:t>
                      </a:r>
                    </a:p>
                    <a:p>
                      <a:pPr marL="0" marR="0" algn="ctr">
                        <a:spcBef>
                          <a:spcPts val="0"/>
                        </a:spcBef>
                        <a:spcAft>
                          <a:spcPts val="0"/>
                        </a:spcAft>
                        <a:tabLst>
                          <a:tab pos="457200" algn="l"/>
                        </a:tabLst>
                      </a:pPr>
                      <a:r>
                        <a:rPr lang="en-US" sz="2800">
                          <a:effectLst/>
                        </a:rPr>
                        <a:t>[.065222]</a:t>
                      </a:r>
                      <a:endParaRPr lang="en-US" sz="2800">
                        <a:solidFill>
                          <a:srgbClr val="00000A"/>
                        </a:solidFill>
                        <a:effectLst/>
                        <a:latin typeface="Times New Roman"/>
                        <a:ea typeface="Times New Roman"/>
                      </a:endParaRPr>
                    </a:p>
                  </a:txBody>
                  <a:tcPr marL="68580" marR="68580" marT="0" marB="0"/>
                </a:tc>
                <a:tc>
                  <a:txBody>
                    <a:bodyPr/>
                    <a:lstStyle/>
                    <a:p>
                      <a:pPr marL="0" marR="0" algn="ctr">
                        <a:spcBef>
                          <a:spcPts val="0"/>
                        </a:spcBef>
                        <a:spcAft>
                          <a:spcPts val="0"/>
                        </a:spcAft>
                        <a:tabLst>
                          <a:tab pos="457200" algn="l"/>
                        </a:tabLst>
                      </a:pPr>
                      <a:r>
                        <a:rPr lang="en-US" sz="2800" dirty="0">
                          <a:effectLst/>
                        </a:rPr>
                        <a:t>.022760</a:t>
                      </a:r>
                    </a:p>
                    <a:p>
                      <a:pPr marL="0" marR="0" algn="ctr">
                        <a:spcBef>
                          <a:spcPts val="0"/>
                        </a:spcBef>
                        <a:spcAft>
                          <a:spcPts val="0"/>
                        </a:spcAft>
                        <a:tabLst>
                          <a:tab pos="457200" algn="l"/>
                        </a:tabLst>
                      </a:pPr>
                      <a:r>
                        <a:rPr lang="en-US" sz="2800" dirty="0">
                          <a:effectLst/>
                        </a:rPr>
                        <a:t>[.092089]</a:t>
                      </a:r>
                      <a:endParaRPr lang="en-US" sz="2800" dirty="0">
                        <a:solidFill>
                          <a:srgbClr val="00000A"/>
                        </a:solidFill>
                        <a:effectLst/>
                        <a:latin typeface="Times New Roman"/>
                        <a:ea typeface="Times New Roman"/>
                      </a:endParaRPr>
                    </a:p>
                  </a:txBody>
                  <a:tcPr marL="68580" marR="68580" marT="0" marB="0"/>
                </a:tc>
              </a:tr>
            </a:tbl>
          </a:graphicData>
        </a:graphic>
      </p:graphicFrame>
      <p:sp>
        <p:nvSpPr>
          <p:cNvPr id="8" name="Rectangle 4"/>
          <p:cNvSpPr>
            <a:spLocks noChangeArrowheads="1"/>
          </p:cNvSpPr>
          <p:nvPr/>
        </p:nvSpPr>
        <p:spPr bwMode="auto">
          <a:xfrm>
            <a:off x="1624013" y="23558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457200" algn="l"/>
              </a:tabLst>
              <a:defRPr>
                <a:solidFill>
                  <a:schemeClr val="tx1"/>
                </a:solidFill>
                <a:latin typeface="Arial" pitchFamily="34" charset="0"/>
                <a:cs typeface="Arial" pitchFamily="34" charset="0"/>
              </a:defRPr>
            </a:lvl1pPr>
            <a:lvl2pPr fontAlgn="base">
              <a:spcBef>
                <a:spcPct val="0"/>
              </a:spcBef>
              <a:spcAft>
                <a:spcPct val="0"/>
              </a:spcAft>
              <a:tabLst>
                <a:tab pos="457200" algn="l"/>
              </a:tabLst>
              <a:defRPr>
                <a:solidFill>
                  <a:schemeClr val="tx1"/>
                </a:solidFill>
                <a:latin typeface="Arial" pitchFamily="34" charset="0"/>
                <a:cs typeface="Arial" pitchFamily="34" charset="0"/>
              </a:defRPr>
            </a:lvl2pPr>
            <a:lvl3pPr fontAlgn="base">
              <a:spcBef>
                <a:spcPct val="0"/>
              </a:spcBef>
              <a:spcAft>
                <a:spcPct val="0"/>
              </a:spcAft>
              <a:tabLst>
                <a:tab pos="457200" algn="l"/>
              </a:tabLst>
              <a:defRPr>
                <a:solidFill>
                  <a:schemeClr val="tx1"/>
                </a:solidFill>
                <a:latin typeface="Arial" pitchFamily="34" charset="0"/>
                <a:cs typeface="Arial" pitchFamily="34" charset="0"/>
              </a:defRPr>
            </a:lvl3pPr>
            <a:lvl4pPr fontAlgn="base">
              <a:spcBef>
                <a:spcPct val="0"/>
              </a:spcBef>
              <a:spcAft>
                <a:spcPct val="0"/>
              </a:spcAft>
              <a:tabLst>
                <a:tab pos="457200" algn="l"/>
              </a:tabLst>
              <a:defRPr>
                <a:solidFill>
                  <a:schemeClr val="tx1"/>
                </a:solidFill>
                <a:latin typeface="Arial" pitchFamily="34" charset="0"/>
                <a:cs typeface="Arial" pitchFamily="34" charset="0"/>
              </a:defRPr>
            </a:lvl4pPr>
            <a:lvl5pPr fontAlgn="base">
              <a:spcBef>
                <a:spcPct val="0"/>
              </a:spcBef>
              <a:spcAft>
                <a:spcPct val="0"/>
              </a:spcAft>
              <a:tabLst>
                <a:tab pos="457200" algn="l"/>
              </a:tabLst>
              <a:defRPr>
                <a:solidFill>
                  <a:schemeClr val="tx1"/>
                </a:solidFill>
                <a:latin typeface="Arial" pitchFamily="34" charset="0"/>
                <a:cs typeface="Arial" pitchFamily="34" charset="0"/>
              </a:defRPr>
            </a:lvl5pPr>
            <a:lvl6pPr fontAlgn="base">
              <a:spcBef>
                <a:spcPct val="0"/>
              </a:spcBef>
              <a:spcAft>
                <a:spcPct val="0"/>
              </a:spcAft>
              <a:tabLst>
                <a:tab pos="457200" algn="l"/>
              </a:tabLst>
              <a:defRPr>
                <a:solidFill>
                  <a:schemeClr val="tx1"/>
                </a:solidFill>
                <a:latin typeface="Arial" pitchFamily="34" charset="0"/>
                <a:cs typeface="Arial" pitchFamily="34" charset="0"/>
              </a:defRPr>
            </a:lvl6pPr>
            <a:lvl7pPr fontAlgn="base">
              <a:spcBef>
                <a:spcPct val="0"/>
              </a:spcBef>
              <a:spcAft>
                <a:spcPct val="0"/>
              </a:spcAft>
              <a:tabLst>
                <a:tab pos="457200" algn="l"/>
              </a:tabLst>
              <a:defRPr>
                <a:solidFill>
                  <a:schemeClr val="tx1"/>
                </a:solidFill>
                <a:latin typeface="Arial" pitchFamily="34" charset="0"/>
                <a:cs typeface="Arial" pitchFamily="34" charset="0"/>
              </a:defRPr>
            </a:lvl7pPr>
            <a:lvl8pPr fontAlgn="base">
              <a:spcBef>
                <a:spcPct val="0"/>
              </a:spcBef>
              <a:spcAft>
                <a:spcPct val="0"/>
              </a:spcAft>
              <a:tabLst>
                <a:tab pos="457200" algn="l"/>
              </a:tabLst>
              <a:defRPr>
                <a:solidFill>
                  <a:schemeClr val="tx1"/>
                </a:solidFill>
                <a:latin typeface="Arial" pitchFamily="34" charset="0"/>
                <a:cs typeface="Arial" pitchFamily="34" charset="0"/>
              </a:defRPr>
            </a:lvl8pPr>
            <a:lvl9pPr fontAlgn="base">
              <a:spcBef>
                <a:spcPct val="0"/>
              </a:spcBef>
              <a:spcAft>
                <a:spcPct val="0"/>
              </a:spcAft>
              <a:tabLst>
                <a:tab pos="457200"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2333166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14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5132" y="1524000"/>
            <a:ext cx="5022850" cy="525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Sibling IBD</a:t>
            </a:r>
            <a:endParaRPr lang="en-US" dirty="0"/>
          </a:p>
        </p:txBody>
      </p:sp>
    </p:spTree>
    <p:extLst>
      <p:ext uri="{BB962C8B-B14F-4D97-AF65-F5344CB8AC3E}">
        <p14:creationId xmlns:p14="http://schemas.microsoft.com/office/powerpoint/2010/main" val="339336073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TotalTime>
  <Words>712</Words>
  <Application>Microsoft Office PowerPoint</Application>
  <PresentationFormat>On-screen Show (4:3)</PresentationFormat>
  <Paragraphs>106</Paragraphs>
  <Slides>20</Slides>
  <Notes>3</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Return to Pedigree Studies</vt:lpstr>
      <vt:lpstr>GREML</vt:lpstr>
      <vt:lpstr>Regression of Height Differences against Genetic Relatedness</vt:lpstr>
      <vt:lpstr>Key Identifying Assumption:</vt:lpstr>
      <vt:lpstr>PowerPoint Presentation</vt:lpstr>
      <vt:lpstr>Type II Error: Kolmogorov-Smirnov Test (p-value = 7.037e-08)</vt:lpstr>
      <vt:lpstr>HRS Analytic Sample:  6,414  ~ 24,030,580 pairs </vt:lpstr>
      <vt:lpstr>GREML Results</vt:lpstr>
      <vt:lpstr>Sibling IBD</vt:lpstr>
      <vt:lpstr>IBD Estimates of Height Heritability</vt:lpstr>
      <vt:lpstr>Genetic Risk Scores: Also Confounded?</vt:lpstr>
      <vt:lpstr>PowerPoint Presentation</vt:lpstr>
      <vt:lpstr>Modeling the error term in GWAS with vGWAS </vt:lpstr>
      <vt:lpstr>Yang et al. 2012: Manhattan Plot</vt:lpstr>
      <vt:lpstr>A better approach:</vt:lpstr>
      <vt:lpstr>Framingham Heart Study:  vGWAS of Sibling SD in Height</vt:lpstr>
      <vt:lpstr>Is effect an artifact of dominance?</vt:lpstr>
      <vt:lpstr>Problems Identified</vt:lpstr>
      <vt:lpstr>Alternative Approach</vt:lpstr>
      <vt:lpstr>Thanks!</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Dalton Conley</dc:creator>
  <cp:lastModifiedBy>dc66</cp:lastModifiedBy>
  <cp:revision>9</cp:revision>
  <dcterms:created xsi:type="dcterms:W3CDTF">2014-04-17T19:37:02Z</dcterms:created>
  <dcterms:modified xsi:type="dcterms:W3CDTF">2014-04-18T13:51:45Z</dcterms:modified>
</cp:coreProperties>
</file>