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29" r:id="rId3"/>
    <p:sldId id="278" r:id="rId4"/>
    <p:sldId id="281" r:id="rId5"/>
    <p:sldId id="330" r:id="rId6"/>
    <p:sldId id="283" r:id="rId7"/>
    <p:sldId id="290" r:id="rId8"/>
    <p:sldId id="297" r:id="rId9"/>
    <p:sldId id="298" r:id="rId10"/>
    <p:sldId id="300" r:id="rId11"/>
    <p:sldId id="327" r:id="rId12"/>
    <p:sldId id="328" r:id="rId13"/>
    <p:sldId id="31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192E9-1718-4570-B02B-647BCC507BCB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C984C-3ED7-404B-9474-BB3E7D7D7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00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DE219-66D4-45A9-BD75-993CC038C06A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0777-41A9-40D0-950F-BE253E1B9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DE219-66D4-45A9-BD75-993CC038C06A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0777-41A9-40D0-950F-BE253E1B9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DE219-66D4-45A9-BD75-993CC038C06A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0777-41A9-40D0-950F-BE253E1B9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DE219-66D4-45A9-BD75-993CC038C06A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0777-41A9-40D0-950F-BE253E1B9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DE219-66D4-45A9-BD75-993CC038C06A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0777-41A9-40D0-950F-BE253E1B9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DE219-66D4-45A9-BD75-993CC038C06A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0777-41A9-40D0-950F-BE253E1B9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DE219-66D4-45A9-BD75-993CC038C06A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0777-41A9-40D0-950F-BE253E1B9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DE219-66D4-45A9-BD75-993CC038C06A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0777-41A9-40D0-950F-BE253E1B9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DE219-66D4-45A9-BD75-993CC038C06A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0777-41A9-40D0-950F-BE253E1B9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DE219-66D4-45A9-BD75-993CC038C06A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0777-41A9-40D0-950F-BE253E1B9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DE219-66D4-45A9-BD75-993CC038C06A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0777-41A9-40D0-950F-BE253E1B9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DE219-66D4-45A9-BD75-993CC038C06A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60777-41A9-40D0-950F-BE253E1B9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28600"/>
            <a:ext cx="8839200" cy="64770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Methods for Testing </a:t>
            </a:r>
            <a:r>
              <a:rPr lang="en-US" sz="4000" b="1" dirty="0" err="1" smtClean="0">
                <a:solidFill>
                  <a:schemeClr val="tx1"/>
                </a:solidFill>
              </a:rPr>
              <a:t>GxE</a:t>
            </a:r>
            <a:r>
              <a:rPr lang="en-US" sz="4000" b="1" dirty="0" smtClean="0">
                <a:solidFill>
                  <a:schemeClr val="tx1"/>
                </a:solidFill>
              </a:rPr>
              <a:t> Interaction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and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Effects Nonlinear Epigenetics </a:t>
            </a:r>
            <a:endParaRPr lang="en-US" sz="4000" b="1" dirty="0">
              <a:solidFill>
                <a:schemeClr val="tx1"/>
              </a:solidFill>
            </a:endParaRPr>
          </a:p>
          <a:p>
            <a:endParaRPr lang="en-US" sz="40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Chicago April 18-19 2014</a:t>
            </a:r>
            <a:endParaRPr lang="en-US" sz="4000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Peter </a:t>
            </a:r>
            <a:r>
              <a:rPr lang="en-US" sz="2400" dirty="0" err="1" smtClean="0">
                <a:solidFill>
                  <a:schemeClr val="tx1"/>
                </a:solidFill>
              </a:rPr>
              <a:t>Molenaar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The Pennsylvania State University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610600" cy="6324600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Preliminary Application </a:t>
            </a:r>
            <a:r>
              <a:rPr lang="en-US" b="1" dirty="0" err="1" smtClean="0">
                <a:solidFill>
                  <a:schemeClr val="tx1"/>
                </a:solidFill>
              </a:rPr>
              <a:t>iFACE</a:t>
            </a:r>
            <a:r>
              <a:rPr lang="en-US" b="1" dirty="0" smtClean="0">
                <a:solidFill>
                  <a:schemeClr val="tx1"/>
                </a:solidFill>
              </a:rPr>
              <a:t> to Multi-Lead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EEG Data Obtained in Oddball Task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Twin 1</a:t>
            </a:r>
          </a:p>
        </p:txBody>
      </p:sp>
      <p:pic>
        <p:nvPicPr>
          <p:cNvPr id="37891" name="Content Placeholder 3" descr="ch2be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08225" y="1600200"/>
            <a:ext cx="4525963" cy="4525963"/>
          </a:xfrm>
        </p:spPr>
      </p:pic>
      <p:sp>
        <p:nvSpPr>
          <p:cNvPr id="6" name="Oval 5"/>
          <p:cNvSpPr/>
          <p:nvPr/>
        </p:nvSpPr>
        <p:spPr>
          <a:xfrm>
            <a:off x="4419600" y="3429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3" name="TextBox 7"/>
          <p:cNvSpPr txBox="1">
            <a:spLocks noChangeArrowheads="1"/>
          </p:cNvSpPr>
          <p:nvPr/>
        </p:nvSpPr>
        <p:spPr bwMode="auto">
          <a:xfrm>
            <a:off x="4419600" y="34290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Pz</a:t>
            </a:r>
          </a:p>
        </p:txBody>
      </p:sp>
      <p:sp>
        <p:nvSpPr>
          <p:cNvPr id="9" name="Oval 8"/>
          <p:cNvSpPr/>
          <p:nvPr/>
        </p:nvSpPr>
        <p:spPr>
          <a:xfrm>
            <a:off x="6934200" y="1905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5" name="TextBox 9"/>
          <p:cNvSpPr txBox="1">
            <a:spLocks noChangeArrowheads="1"/>
          </p:cNvSpPr>
          <p:nvPr/>
        </p:nvSpPr>
        <p:spPr bwMode="auto">
          <a:xfrm>
            <a:off x="7391400" y="1905000"/>
            <a:ext cx="2209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Additive Genetic</a:t>
            </a:r>
          </a:p>
          <a:p>
            <a:endParaRPr lang="en-US"/>
          </a:p>
          <a:p>
            <a:r>
              <a:rPr lang="en-US"/>
              <a:t>Common Environment</a:t>
            </a:r>
          </a:p>
        </p:txBody>
      </p:sp>
      <p:sp>
        <p:nvSpPr>
          <p:cNvPr id="12" name="Oval 11"/>
          <p:cNvSpPr/>
          <p:nvPr/>
        </p:nvSpPr>
        <p:spPr>
          <a:xfrm>
            <a:off x="6934200" y="2590800"/>
            <a:ext cx="381000" cy="381000"/>
          </a:xfrm>
          <a:prstGeom prst="ellipse">
            <a:avLst/>
          </a:prstGeom>
          <a:solidFill>
            <a:srgbClr val="C0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810000" y="3962400"/>
            <a:ext cx="381000" cy="381000"/>
          </a:xfrm>
          <a:prstGeom prst="ellipse">
            <a:avLst/>
          </a:prstGeom>
          <a:solidFill>
            <a:srgbClr val="C0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8" name="TextBox 13"/>
          <p:cNvSpPr txBox="1">
            <a:spLocks noChangeArrowheads="1"/>
          </p:cNvSpPr>
          <p:nvPr/>
        </p:nvSpPr>
        <p:spPr bwMode="auto">
          <a:xfrm>
            <a:off x="3810000" y="3973513"/>
            <a:ext cx="685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P3</a:t>
            </a:r>
          </a:p>
        </p:txBody>
      </p:sp>
      <p:sp>
        <p:nvSpPr>
          <p:cNvPr id="16" name="Oval 15"/>
          <p:cNvSpPr/>
          <p:nvPr/>
        </p:nvSpPr>
        <p:spPr>
          <a:xfrm>
            <a:off x="5105400" y="3429000"/>
            <a:ext cx="381000" cy="381000"/>
          </a:xfrm>
          <a:prstGeom prst="ellipse">
            <a:avLst/>
          </a:prstGeom>
          <a:solidFill>
            <a:srgbClr val="C0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900" name="TextBox 14"/>
          <p:cNvSpPr txBox="1">
            <a:spLocks noChangeArrowheads="1"/>
          </p:cNvSpPr>
          <p:nvPr/>
        </p:nvSpPr>
        <p:spPr bwMode="auto">
          <a:xfrm>
            <a:off x="5105400" y="34290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C4</a:t>
            </a:r>
          </a:p>
        </p:txBody>
      </p:sp>
      <p:sp>
        <p:nvSpPr>
          <p:cNvPr id="17" name="Oval 16"/>
          <p:cNvSpPr/>
          <p:nvPr/>
        </p:nvSpPr>
        <p:spPr>
          <a:xfrm>
            <a:off x="4953000" y="3962400"/>
            <a:ext cx="381000" cy="381000"/>
          </a:xfrm>
          <a:prstGeom prst="ellipse">
            <a:avLst/>
          </a:prstGeom>
          <a:solidFill>
            <a:srgbClr val="C0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902" name="TextBox 17"/>
          <p:cNvSpPr txBox="1">
            <a:spLocks noChangeArrowheads="1"/>
          </p:cNvSpPr>
          <p:nvPr/>
        </p:nvSpPr>
        <p:spPr bwMode="auto">
          <a:xfrm>
            <a:off x="4953000" y="3973513"/>
            <a:ext cx="685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P4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Twin 2</a:t>
            </a:r>
          </a:p>
        </p:txBody>
      </p:sp>
      <p:pic>
        <p:nvPicPr>
          <p:cNvPr id="38915" name="Content Placeholder 3" descr="ch2be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08225" y="1600200"/>
            <a:ext cx="4525963" cy="4525963"/>
          </a:xfrm>
        </p:spPr>
      </p:pic>
      <p:sp>
        <p:nvSpPr>
          <p:cNvPr id="6" name="Oval 5"/>
          <p:cNvSpPr/>
          <p:nvPr/>
        </p:nvSpPr>
        <p:spPr>
          <a:xfrm>
            <a:off x="4419600" y="3429000"/>
            <a:ext cx="381000" cy="381000"/>
          </a:xfrm>
          <a:prstGeom prst="ellipse">
            <a:avLst/>
          </a:prstGeom>
          <a:solidFill>
            <a:srgbClr val="C0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7" name="TextBox 7"/>
          <p:cNvSpPr txBox="1">
            <a:spLocks noChangeArrowheads="1"/>
          </p:cNvSpPr>
          <p:nvPr/>
        </p:nvSpPr>
        <p:spPr bwMode="auto">
          <a:xfrm>
            <a:off x="4419600" y="3440113"/>
            <a:ext cx="685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Pz</a:t>
            </a:r>
          </a:p>
        </p:txBody>
      </p:sp>
      <p:sp>
        <p:nvSpPr>
          <p:cNvPr id="9" name="Oval 8"/>
          <p:cNvSpPr/>
          <p:nvPr/>
        </p:nvSpPr>
        <p:spPr>
          <a:xfrm>
            <a:off x="6934200" y="1905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9" name="TextBox 9"/>
          <p:cNvSpPr txBox="1">
            <a:spLocks noChangeArrowheads="1"/>
          </p:cNvSpPr>
          <p:nvPr/>
        </p:nvSpPr>
        <p:spPr bwMode="auto">
          <a:xfrm>
            <a:off x="7391400" y="1905000"/>
            <a:ext cx="2209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Additive Genetic</a:t>
            </a:r>
          </a:p>
          <a:p>
            <a:endParaRPr lang="en-US"/>
          </a:p>
          <a:p>
            <a:r>
              <a:rPr lang="en-US"/>
              <a:t>Common Environment</a:t>
            </a:r>
          </a:p>
        </p:txBody>
      </p:sp>
      <p:sp>
        <p:nvSpPr>
          <p:cNvPr id="12" name="Oval 11"/>
          <p:cNvSpPr/>
          <p:nvPr/>
        </p:nvSpPr>
        <p:spPr>
          <a:xfrm>
            <a:off x="6934200" y="2590800"/>
            <a:ext cx="381000" cy="381000"/>
          </a:xfrm>
          <a:prstGeom prst="ellipse">
            <a:avLst/>
          </a:prstGeom>
          <a:solidFill>
            <a:srgbClr val="C0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810000" y="3962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22" name="TextBox 13"/>
          <p:cNvSpPr txBox="1">
            <a:spLocks noChangeArrowheads="1"/>
          </p:cNvSpPr>
          <p:nvPr/>
        </p:nvSpPr>
        <p:spPr bwMode="auto">
          <a:xfrm>
            <a:off x="3810000" y="3973513"/>
            <a:ext cx="685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P3</a:t>
            </a:r>
          </a:p>
        </p:txBody>
      </p:sp>
      <p:sp>
        <p:nvSpPr>
          <p:cNvPr id="17" name="Oval 16"/>
          <p:cNvSpPr/>
          <p:nvPr/>
        </p:nvSpPr>
        <p:spPr>
          <a:xfrm>
            <a:off x="4953000" y="3962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24" name="TextBox 17"/>
          <p:cNvSpPr txBox="1">
            <a:spLocks noChangeArrowheads="1"/>
          </p:cNvSpPr>
          <p:nvPr/>
        </p:nvSpPr>
        <p:spPr bwMode="auto">
          <a:xfrm>
            <a:off x="4953000" y="3973513"/>
            <a:ext cx="685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P4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"/>
            <a:ext cx="8763000" cy="6477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Heritability is high for a few leads which differ across subjects (</a:t>
            </a:r>
            <a:r>
              <a:rPr lang="en-US" dirty="0" err="1" smtClean="0">
                <a:solidFill>
                  <a:schemeClr val="tx1"/>
                </a:solidFill>
              </a:rPr>
              <a:t>Pz</a:t>
            </a:r>
            <a:r>
              <a:rPr lang="en-US" dirty="0" smtClean="0">
                <a:solidFill>
                  <a:schemeClr val="tx1"/>
                </a:solidFill>
              </a:rPr>
              <a:t> for twin 1; P3 and P4 for twin 2)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The effects of common environment are high for leads neighboring the ones with high heritability (P3 and P4 for twin 1; </a:t>
            </a:r>
            <a:r>
              <a:rPr lang="en-US" dirty="0" err="1" smtClean="0">
                <a:solidFill>
                  <a:schemeClr val="tx1"/>
                </a:solidFill>
              </a:rPr>
              <a:t>Pz</a:t>
            </a:r>
            <a:r>
              <a:rPr lang="en-US" dirty="0" smtClean="0">
                <a:solidFill>
                  <a:schemeClr val="tx1"/>
                </a:solidFill>
              </a:rPr>
              <a:t> for twin 2), possibly due to A x C interaction (</a:t>
            </a:r>
            <a:r>
              <a:rPr lang="en-US" dirty="0" err="1" smtClean="0">
                <a:solidFill>
                  <a:schemeClr val="tx1"/>
                </a:solidFill>
              </a:rPr>
              <a:t>Molenaar</a:t>
            </a:r>
            <a:r>
              <a:rPr lang="en-US" dirty="0" smtClean="0">
                <a:solidFill>
                  <a:schemeClr val="tx1"/>
                </a:solidFill>
              </a:rPr>
              <a:t> et al., </a:t>
            </a:r>
            <a:r>
              <a:rPr lang="en-US" i="1" dirty="0" smtClean="0">
                <a:solidFill>
                  <a:schemeClr val="tx1"/>
                </a:solidFill>
              </a:rPr>
              <a:t>Genetic Epidemiology</a:t>
            </a:r>
            <a:r>
              <a:rPr lang="en-US" dirty="0" smtClean="0">
                <a:solidFill>
                  <a:schemeClr val="tx1"/>
                </a:solidFill>
              </a:rPr>
              <a:t>, 1990)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Analogous results are obtained for other individual DZ twin pairs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770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nl-NL" sz="2200" dirty="0"/>
              <a:t>Molenaar, P.C.M., Boomsma, D.I., Neeleman, D., &amp; Dolan, C.V. (1990). </a:t>
            </a:r>
            <a:r>
              <a:rPr lang="en-US" sz="2200" dirty="0"/>
              <a:t>Using factor scores to detect G x E interactive origin of "pure" genetic or environmental factors obtained in genetic covariance structure analysis. </a:t>
            </a:r>
            <a:r>
              <a:rPr lang="nl-NL" sz="2200" i="1" dirty="0"/>
              <a:t>Genetic Epidemiology,</a:t>
            </a:r>
            <a:r>
              <a:rPr lang="nl-NL" sz="2200" dirty="0"/>
              <a:t> 7, 1, 93-100.</a:t>
            </a:r>
            <a:endParaRPr lang="en-US" sz="2200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29" y="457200"/>
            <a:ext cx="883920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29" y="2667000"/>
            <a:ext cx="8632371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0853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228600"/>
            <a:ext cx="8991600" cy="6324600"/>
          </a:xfrm>
        </p:spPr>
        <p:txBody>
          <a:bodyPr>
            <a:normAutofit/>
          </a:bodyPr>
          <a:lstStyle/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Epigenetic Origins of Heterogeneity across subjects 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</a:pPr>
            <a:endParaRPr lang="nl-NL" sz="2400" dirty="0" smtClean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</a:pPr>
            <a:endParaRPr lang="nl-NL" sz="2400" dirty="0" smtClean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</a:pPr>
            <a:r>
              <a:rPr lang="nl-NL" sz="2400" dirty="0" smtClean="0">
                <a:solidFill>
                  <a:schemeClr val="tx1"/>
                </a:solidFill>
              </a:rPr>
              <a:t>Molenaar, P.C.M., Boomsma, D.I., &amp; Dolan, C.V. (1993). </a:t>
            </a:r>
            <a:r>
              <a:rPr lang="en-US" sz="2400" dirty="0" smtClean="0">
                <a:solidFill>
                  <a:schemeClr val="tx1"/>
                </a:solidFill>
              </a:rPr>
              <a:t>A third source of developmental differences. </a:t>
            </a:r>
            <a:r>
              <a:rPr lang="en-US" sz="2400" i="1" dirty="0" smtClean="0">
                <a:solidFill>
                  <a:schemeClr val="tx1"/>
                </a:solidFill>
              </a:rPr>
              <a:t>Behavior Genetics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i="1" dirty="0" smtClean="0">
                <a:solidFill>
                  <a:schemeClr val="tx1"/>
                </a:solidFill>
              </a:rPr>
              <a:t>23</a:t>
            </a:r>
            <a:r>
              <a:rPr lang="en-US" sz="2400" dirty="0" smtClean="0">
                <a:solidFill>
                  <a:schemeClr val="tx1"/>
                </a:solidFill>
              </a:rPr>
              <a:t>, 519-524. </a:t>
            </a:r>
          </a:p>
          <a:p>
            <a:pPr algn="l">
              <a:lnSpc>
                <a:spcPct val="90000"/>
              </a:lnSpc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</a:pPr>
            <a:r>
              <a:rPr lang="en-US" sz="2400" dirty="0" err="1" smtClean="0">
                <a:solidFill>
                  <a:schemeClr val="tx1"/>
                </a:solidFill>
              </a:rPr>
              <a:t>Molenaar</a:t>
            </a:r>
            <a:r>
              <a:rPr lang="en-US" sz="2400" dirty="0" smtClean="0">
                <a:solidFill>
                  <a:schemeClr val="tx1"/>
                </a:solidFill>
              </a:rPr>
              <a:t> (2007). On the implications of the classical </a:t>
            </a:r>
            <a:r>
              <a:rPr lang="en-US" sz="2400" dirty="0" err="1" smtClean="0">
                <a:solidFill>
                  <a:schemeClr val="tx1"/>
                </a:solidFill>
              </a:rPr>
              <a:t>ergodic</a:t>
            </a:r>
            <a:r>
              <a:rPr lang="en-US" sz="2400" dirty="0" smtClean="0">
                <a:solidFill>
                  <a:schemeClr val="tx1"/>
                </a:solidFill>
              </a:rPr>
              <a:t> theorems: Analysis of developmental processes has to focus on intra-individual variation. </a:t>
            </a:r>
            <a:r>
              <a:rPr lang="en-US" sz="2400" i="1" dirty="0" smtClean="0">
                <a:solidFill>
                  <a:schemeClr val="tx1"/>
                </a:solidFill>
              </a:rPr>
              <a:t>Developmental Psychobiology, 50</a:t>
            </a:r>
            <a:r>
              <a:rPr lang="en-US" sz="2400" dirty="0" smtClean="0">
                <a:solidFill>
                  <a:schemeClr val="tx1"/>
                </a:solidFill>
              </a:rPr>
              <a:t>, 60-69.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8421-7ACA-4D78-BAD9-C26D8F8B5782}" type="slidenum">
              <a:rPr lang="en-US"/>
              <a:pPr/>
              <a:t>4</a:t>
            </a:fld>
            <a:endParaRPr lang="en-US"/>
          </a:p>
        </p:txBody>
      </p:sp>
      <p:pic>
        <p:nvPicPr>
          <p:cNvPr id="9830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457200"/>
            <a:ext cx="8534400" cy="6096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4E7A-C0B3-4C2B-B6C3-76022E4390EB}" type="slidenum">
              <a:rPr lang="en-US"/>
              <a:pPr/>
              <a:t>5</a:t>
            </a:fld>
            <a:endParaRPr lang="en-US"/>
          </a:p>
        </p:txBody>
      </p:sp>
      <p:pic>
        <p:nvPicPr>
          <p:cNvPr id="99332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304800"/>
            <a:ext cx="8686800" cy="64008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161789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14400" y="304800"/>
            <a:ext cx="7162800" cy="63246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28600"/>
            <a:ext cx="8839200" cy="6477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b="1" dirty="0" smtClean="0">
                <a:solidFill>
                  <a:schemeClr val="tx1"/>
                </a:solidFill>
              </a:rPr>
              <a:t>Subject-Specific </a:t>
            </a:r>
            <a:r>
              <a:rPr lang="en-US" b="1" dirty="0" err="1" smtClean="0">
                <a:solidFill>
                  <a:schemeClr val="tx1"/>
                </a:solidFill>
              </a:rPr>
              <a:t>Heritabilities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pPr algn="l"/>
            <a:endParaRPr lang="en-US" sz="2000" dirty="0" smtClean="0">
              <a:solidFill>
                <a:schemeClr val="tx1"/>
              </a:solidFill>
            </a:endParaRPr>
          </a:p>
          <a:p>
            <a:pPr algn="l"/>
            <a:endParaRPr lang="en-US" sz="2000" dirty="0" smtClean="0">
              <a:solidFill>
                <a:schemeClr val="tx1"/>
              </a:solidFill>
            </a:endParaRPr>
          </a:p>
          <a:p>
            <a:pPr algn="l"/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err="1" smtClean="0">
                <a:solidFill>
                  <a:schemeClr val="tx1"/>
                </a:solidFill>
              </a:rPr>
              <a:t>Molenaar</a:t>
            </a:r>
            <a:r>
              <a:rPr lang="en-US" sz="2000" dirty="0" smtClean="0">
                <a:solidFill>
                  <a:schemeClr val="tx1"/>
                </a:solidFill>
              </a:rPr>
              <a:t>, P.C.M., </a:t>
            </a:r>
            <a:r>
              <a:rPr lang="en-US" sz="2000" dirty="0" err="1" smtClean="0">
                <a:solidFill>
                  <a:schemeClr val="tx1"/>
                </a:solidFill>
              </a:rPr>
              <a:t>Smit</a:t>
            </a:r>
            <a:r>
              <a:rPr lang="en-US" sz="2000" dirty="0" smtClean="0">
                <a:solidFill>
                  <a:schemeClr val="tx1"/>
                </a:solidFill>
              </a:rPr>
              <a:t>, D.J.A., </a:t>
            </a:r>
            <a:r>
              <a:rPr lang="en-US" sz="2000" dirty="0" err="1" smtClean="0">
                <a:solidFill>
                  <a:schemeClr val="tx1"/>
                </a:solidFill>
              </a:rPr>
              <a:t>Boomsma</a:t>
            </a:r>
            <a:r>
              <a:rPr lang="en-US" sz="2000" dirty="0" smtClean="0">
                <a:solidFill>
                  <a:schemeClr val="tx1"/>
                </a:solidFill>
              </a:rPr>
              <a:t>, D.I., &amp; </a:t>
            </a:r>
            <a:r>
              <a:rPr lang="en-US" sz="2000" dirty="0" err="1" smtClean="0">
                <a:solidFill>
                  <a:schemeClr val="tx1"/>
                </a:solidFill>
              </a:rPr>
              <a:t>Nesselroade</a:t>
            </a:r>
            <a:r>
              <a:rPr lang="en-US" sz="2000" dirty="0" smtClean="0">
                <a:solidFill>
                  <a:schemeClr val="tx1"/>
                </a:solidFill>
              </a:rPr>
              <a:t>, J.R. (2012). Estimation of subject-specific </a:t>
            </a:r>
            <a:r>
              <a:rPr lang="en-US" sz="2000" dirty="0" err="1" smtClean="0">
                <a:solidFill>
                  <a:schemeClr val="tx1"/>
                </a:solidFill>
              </a:rPr>
              <a:t>heritabilities</a:t>
            </a:r>
            <a:r>
              <a:rPr lang="en-US" sz="2000" dirty="0" smtClean="0">
                <a:solidFill>
                  <a:schemeClr val="tx1"/>
                </a:solidFill>
              </a:rPr>
              <a:t> from intra-individual variation: </a:t>
            </a:r>
            <a:r>
              <a:rPr lang="en-US" sz="2000" dirty="0" err="1" smtClean="0">
                <a:solidFill>
                  <a:schemeClr val="tx1"/>
                </a:solidFill>
              </a:rPr>
              <a:t>iFACE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i="1" dirty="0" smtClean="0">
                <a:solidFill>
                  <a:schemeClr val="tx1"/>
                </a:solidFill>
              </a:rPr>
              <a:t>Twin Research and Human Genetics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i="1" dirty="0" smtClean="0">
                <a:solidFill>
                  <a:schemeClr val="tx1"/>
                </a:solidFill>
              </a:rPr>
              <a:t>15</a:t>
            </a:r>
            <a:r>
              <a:rPr lang="en-US" sz="2000" dirty="0" smtClean="0">
                <a:solidFill>
                  <a:schemeClr val="tx1"/>
                </a:solidFill>
              </a:rPr>
              <a:t>, 393-400.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0"/>
            <a:ext cx="8839200" cy="6858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Genetic Factor Model for Intra-Individual Variation (</a:t>
            </a:r>
            <a:r>
              <a:rPr lang="en-US" b="1" dirty="0" err="1"/>
              <a:t>iFACE</a:t>
            </a:r>
            <a:r>
              <a:rPr lang="en-US" b="1" dirty="0"/>
              <a:t>)</a:t>
            </a:r>
            <a:r>
              <a:rPr lang="en-US" dirty="0"/>
              <a:t>.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Application to </a:t>
            </a:r>
            <a:r>
              <a:rPr lang="en-US" b="1" dirty="0"/>
              <a:t>single</a:t>
            </a:r>
            <a:r>
              <a:rPr lang="en-US" dirty="0"/>
              <a:t> </a:t>
            </a:r>
            <a:r>
              <a:rPr lang="en-US" dirty="0" smtClean="0"/>
              <a:t>genetically related pair (j=1,2).</a:t>
            </a: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err="1" smtClean="0"/>
              <a:t>y</a:t>
            </a:r>
            <a:r>
              <a:rPr lang="en-US" baseline="-25000" dirty="0" err="1" smtClean="0"/>
              <a:t>mjt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b="1" dirty="0" smtClean="0">
                <a:sym typeface="Symbol" pitchFamily="18" charset="2"/>
              </a:rPr>
              <a:t></a:t>
            </a:r>
            <a:r>
              <a:rPr lang="en-US" baseline="-25000" dirty="0" err="1" smtClean="0"/>
              <a:t>mj</a:t>
            </a:r>
            <a:r>
              <a:rPr lang="en-US" b="1" dirty="0" err="1" smtClean="0">
                <a:sym typeface="Symbol" pitchFamily="18" charset="2"/>
              </a:rPr>
              <a:t></a:t>
            </a:r>
            <a:r>
              <a:rPr lang="en-US" baseline="-25000" dirty="0" err="1" smtClean="0"/>
              <a:t>jt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b="1" dirty="0" smtClean="0">
                <a:sym typeface="Symbol" pitchFamily="18" charset="2"/>
              </a:rPr>
              <a:t></a:t>
            </a:r>
            <a:r>
              <a:rPr lang="en-US" baseline="-25000" dirty="0" err="1" smtClean="0"/>
              <a:t>mj</a:t>
            </a:r>
            <a:r>
              <a:rPr lang="en-US" b="1" dirty="0" err="1" smtClean="0">
                <a:sym typeface="Symbol" pitchFamily="18" charset="2"/>
              </a:rPr>
              <a:t>C</a:t>
            </a:r>
            <a:r>
              <a:rPr lang="en-US" baseline="-25000" dirty="0" err="1" smtClean="0"/>
              <a:t>jt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b="1" dirty="0" smtClean="0">
                <a:sym typeface="Symbol" pitchFamily="18" charset="2"/>
              </a:rPr>
              <a:t></a:t>
            </a:r>
            <a:r>
              <a:rPr lang="en-US" baseline="-25000" dirty="0" err="1" smtClean="0"/>
              <a:t>mj</a:t>
            </a:r>
            <a:r>
              <a:rPr lang="en-US" b="1" dirty="0" err="1" smtClean="0">
                <a:sym typeface="Symbol" pitchFamily="18" charset="2"/>
              </a:rPr>
              <a:t>E</a:t>
            </a:r>
            <a:r>
              <a:rPr lang="en-US" baseline="-25000" dirty="0" err="1" smtClean="0"/>
              <a:t>jkt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b="1" dirty="0" smtClean="0">
                <a:sym typeface="Symbol" pitchFamily="18" charset="2"/>
              </a:rPr>
              <a:t></a:t>
            </a:r>
            <a:r>
              <a:rPr lang="en-US" baseline="-25000" dirty="0" err="1" smtClean="0"/>
              <a:t>mjt</a:t>
            </a:r>
            <a:endParaRPr lang="en-US" baseline="-25000" dirty="0"/>
          </a:p>
          <a:p>
            <a:pPr>
              <a:lnSpc>
                <a:spcPct val="90000"/>
              </a:lnSpc>
              <a:buFontTx/>
              <a:buNone/>
            </a:pPr>
            <a:endParaRPr lang="en-US" dirty="0"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ym typeface="Symbol" pitchFamily="18" charset="2"/>
              </a:rPr>
              <a:t></a:t>
            </a:r>
            <a:r>
              <a:rPr lang="en-US" baseline="-25000" dirty="0" err="1" smtClean="0"/>
              <a:t>jt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b="1" dirty="0">
                <a:sym typeface="Symbol" pitchFamily="18" charset="2"/>
              </a:rPr>
              <a:t></a:t>
            </a:r>
            <a:r>
              <a:rPr lang="en-US" baseline="-25000" dirty="0" smtClean="0"/>
              <a:t>j</a:t>
            </a:r>
            <a:r>
              <a:rPr lang="en-US" b="1" dirty="0" smtClean="0">
                <a:sym typeface="Symbol" pitchFamily="18" charset="2"/>
              </a:rPr>
              <a:t></a:t>
            </a:r>
            <a:r>
              <a:rPr lang="en-US" baseline="-25000" dirty="0" smtClean="0"/>
              <a:t>jt-1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nl-NL" b="1" dirty="0">
                <a:sym typeface="Symbol" pitchFamily="18" charset="2"/>
              </a:rPr>
              <a:t></a:t>
            </a:r>
            <a:r>
              <a:rPr lang="en-US" baseline="-25000" dirty="0" err="1" smtClean="0"/>
              <a:t>jt</a:t>
            </a:r>
            <a:endParaRPr lang="en-US" baseline="-25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>
                <a:sym typeface="Symbol" pitchFamily="18" charset="2"/>
              </a:rPr>
              <a:t>C</a:t>
            </a:r>
            <a:r>
              <a:rPr lang="nl-NL" baseline="-25000" dirty="0" smtClean="0"/>
              <a:t>jt</a:t>
            </a:r>
            <a:r>
              <a:rPr lang="nl-NL" dirty="0" smtClean="0"/>
              <a:t> </a:t>
            </a:r>
            <a:r>
              <a:rPr lang="nl-NL" dirty="0"/>
              <a:t>= </a:t>
            </a:r>
            <a:r>
              <a:rPr lang="en-US" b="1" dirty="0">
                <a:sym typeface="Symbol" pitchFamily="18" charset="2"/>
              </a:rPr>
              <a:t></a:t>
            </a:r>
            <a:r>
              <a:rPr lang="nl-NL" baseline="-25000" dirty="0" smtClean="0"/>
              <a:t>j</a:t>
            </a:r>
            <a:r>
              <a:rPr lang="en-US" b="1" dirty="0" smtClean="0">
                <a:sym typeface="Symbol" pitchFamily="18" charset="2"/>
              </a:rPr>
              <a:t>C</a:t>
            </a:r>
            <a:r>
              <a:rPr lang="nl-NL" baseline="-25000" dirty="0" smtClean="0"/>
              <a:t>jt-1</a:t>
            </a:r>
            <a:r>
              <a:rPr lang="nl-NL" dirty="0" smtClean="0"/>
              <a:t> </a:t>
            </a:r>
            <a:r>
              <a:rPr lang="nl-NL" dirty="0"/>
              <a:t>+ </a:t>
            </a:r>
            <a:r>
              <a:rPr lang="en-US" b="1" dirty="0">
                <a:sym typeface="Symbol" pitchFamily="18" charset="2"/>
              </a:rPr>
              <a:t></a:t>
            </a:r>
            <a:r>
              <a:rPr lang="nl-NL" baseline="-25000" dirty="0" smtClean="0"/>
              <a:t>jt</a:t>
            </a:r>
            <a:endParaRPr lang="nl-NL" baseline="-25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>
                <a:sym typeface="Symbol" pitchFamily="18" charset="2"/>
              </a:rPr>
              <a:t>E</a:t>
            </a:r>
            <a:r>
              <a:rPr lang="nl-NL" baseline="-25000" dirty="0" smtClean="0"/>
              <a:t>jt</a:t>
            </a:r>
            <a:r>
              <a:rPr lang="nl-NL" dirty="0" smtClean="0"/>
              <a:t> </a:t>
            </a:r>
            <a:r>
              <a:rPr lang="nl-NL" dirty="0"/>
              <a:t>= </a:t>
            </a:r>
            <a:r>
              <a:rPr lang="en-US" b="1" dirty="0" smtClean="0">
                <a:sym typeface="Symbol" pitchFamily="18" charset="2"/>
              </a:rPr>
              <a:t></a:t>
            </a:r>
            <a:r>
              <a:rPr lang="nl-NL" baseline="-25000" dirty="0" smtClean="0"/>
              <a:t>k</a:t>
            </a:r>
            <a:r>
              <a:rPr lang="en-US" b="1" dirty="0" smtClean="0">
                <a:sym typeface="Symbol" pitchFamily="18" charset="2"/>
              </a:rPr>
              <a:t>E</a:t>
            </a:r>
            <a:r>
              <a:rPr lang="nl-NL" baseline="-25000" dirty="0" smtClean="0">
                <a:sym typeface="Symbol" pitchFamily="18" charset="2"/>
              </a:rPr>
              <a:t>j</a:t>
            </a:r>
            <a:r>
              <a:rPr lang="nl-NL" baseline="-25000" dirty="0" smtClean="0"/>
              <a:t>t-1</a:t>
            </a:r>
            <a:r>
              <a:rPr lang="nl-NL" dirty="0" smtClean="0"/>
              <a:t> </a:t>
            </a:r>
            <a:r>
              <a:rPr lang="nl-NL" dirty="0"/>
              <a:t>+ </a:t>
            </a:r>
            <a:r>
              <a:rPr lang="en-US" b="1" dirty="0">
                <a:sym typeface="Symbol" pitchFamily="18" charset="2"/>
              </a:rPr>
              <a:t></a:t>
            </a:r>
            <a:r>
              <a:rPr lang="nl-NL" baseline="-25000" dirty="0" smtClean="0"/>
              <a:t>jt</a:t>
            </a:r>
            <a:endParaRPr lang="nl-NL" baseline="-25000" dirty="0"/>
          </a:p>
          <a:p>
            <a:pPr>
              <a:lnSpc>
                <a:spcPct val="90000"/>
              </a:lnSpc>
              <a:buFontTx/>
              <a:buNone/>
            </a:pPr>
            <a:endParaRPr lang="nl-NL" baseline="-25000" dirty="0"/>
          </a:p>
          <a:p>
            <a:pPr>
              <a:lnSpc>
                <a:spcPct val="90000"/>
              </a:lnSpc>
              <a:buFontTx/>
              <a:buNone/>
            </a:pPr>
            <a:r>
              <a:rPr lang="nl-NL" b="1" dirty="0"/>
              <a:t>All parameters </a:t>
            </a:r>
            <a:r>
              <a:rPr lang="nl-NL" b="1" dirty="0" smtClean="0"/>
              <a:t>are subject-specific</a:t>
            </a:r>
            <a:r>
              <a:rPr lang="nl-NL" dirty="0" smtClean="0"/>
              <a:t>.</a:t>
            </a:r>
            <a:endParaRPr lang="nl-NL" dirty="0"/>
          </a:p>
          <a:p>
            <a:pPr>
              <a:lnSpc>
                <a:spcPct val="90000"/>
              </a:lnSpc>
              <a:buFontTx/>
              <a:buNone/>
            </a:pPr>
            <a:r>
              <a:rPr lang="nl-NL" dirty="0" smtClean="0"/>
              <a:t>Subscript m refers to m-th phenotype.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7086600" y="685800"/>
            <a:ext cx="685800" cy="8382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r>
              <a:rPr lang="en-US" baseline="-25000" dirty="0" smtClean="0"/>
              <a:t>1</a:t>
            </a:r>
          </a:p>
          <a:p>
            <a:pPr algn="ctr"/>
            <a:r>
              <a:rPr lang="en-US" baseline="-25000" dirty="0" smtClean="0"/>
              <a:t>(t+1)</a:t>
            </a:r>
            <a:endParaRPr lang="en-US" baseline="-25000" dirty="0"/>
          </a:p>
        </p:txBody>
      </p:sp>
      <p:sp>
        <p:nvSpPr>
          <p:cNvPr id="14" name="Oval 13"/>
          <p:cNvSpPr/>
          <p:nvPr/>
        </p:nvSpPr>
        <p:spPr>
          <a:xfrm>
            <a:off x="7086600" y="1600200"/>
            <a:ext cx="685800" cy="83820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r>
              <a:rPr lang="en-US" baseline="-25000" dirty="0" smtClean="0"/>
              <a:t>1</a:t>
            </a:r>
          </a:p>
          <a:p>
            <a:pPr algn="ctr"/>
            <a:r>
              <a:rPr lang="en-US" baseline="-25000" dirty="0" smtClean="0"/>
              <a:t>(t+1)</a:t>
            </a:r>
            <a:endParaRPr lang="en-US" baseline="-25000" dirty="0"/>
          </a:p>
        </p:txBody>
      </p:sp>
      <p:sp>
        <p:nvSpPr>
          <p:cNvPr id="15" name="Oval 14"/>
          <p:cNvSpPr/>
          <p:nvPr/>
        </p:nvSpPr>
        <p:spPr>
          <a:xfrm>
            <a:off x="7086600" y="2514600"/>
            <a:ext cx="685800" cy="8382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r>
              <a:rPr lang="en-US" baseline="-25000" dirty="0" smtClean="0"/>
              <a:t>1</a:t>
            </a:r>
          </a:p>
          <a:p>
            <a:pPr algn="ctr"/>
            <a:r>
              <a:rPr lang="en-US" baseline="-25000" dirty="0" smtClean="0"/>
              <a:t>(t+1)</a:t>
            </a:r>
            <a:endParaRPr lang="en-US" baseline="-25000" dirty="0"/>
          </a:p>
        </p:txBody>
      </p:sp>
      <p:sp>
        <p:nvSpPr>
          <p:cNvPr id="16" name="Oval 15"/>
          <p:cNvSpPr/>
          <p:nvPr/>
        </p:nvSpPr>
        <p:spPr>
          <a:xfrm>
            <a:off x="7086600" y="3505200"/>
            <a:ext cx="685800" cy="8382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r>
              <a:rPr lang="en-US" baseline="-25000" dirty="0" smtClean="0"/>
              <a:t>2</a:t>
            </a:r>
          </a:p>
          <a:p>
            <a:pPr algn="ctr"/>
            <a:r>
              <a:rPr lang="en-US" baseline="-25000" dirty="0" smtClean="0"/>
              <a:t>(t+1)</a:t>
            </a:r>
            <a:endParaRPr lang="en-US" baseline="-25000" dirty="0"/>
          </a:p>
        </p:txBody>
      </p:sp>
      <p:sp>
        <p:nvSpPr>
          <p:cNvPr id="17" name="Oval 16"/>
          <p:cNvSpPr/>
          <p:nvPr/>
        </p:nvSpPr>
        <p:spPr>
          <a:xfrm>
            <a:off x="7086600" y="4495800"/>
            <a:ext cx="685800" cy="83820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r>
              <a:rPr lang="en-US" baseline="-25000" dirty="0" smtClean="0"/>
              <a:t>2</a:t>
            </a:r>
          </a:p>
          <a:p>
            <a:pPr algn="ctr"/>
            <a:r>
              <a:rPr lang="en-US" baseline="-25000" dirty="0" smtClean="0"/>
              <a:t>(t+1)</a:t>
            </a:r>
            <a:endParaRPr lang="en-US" baseline="-25000" dirty="0"/>
          </a:p>
        </p:txBody>
      </p:sp>
      <p:sp>
        <p:nvSpPr>
          <p:cNvPr id="18" name="Oval 17"/>
          <p:cNvSpPr/>
          <p:nvPr/>
        </p:nvSpPr>
        <p:spPr>
          <a:xfrm>
            <a:off x="7086600" y="5486400"/>
            <a:ext cx="685800" cy="8382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r>
              <a:rPr lang="en-US" baseline="-25000" dirty="0" smtClean="0"/>
              <a:t>2</a:t>
            </a:r>
          </a:p>
          <a:p>
            <a:pPr algn="ctr"/>
            <a:r>
              <a:rPr lang="en-US" baseline="-25000" dirty="0" smtClean="0"/>
              <a:t>(t+1)</a:t>
            </a:r>
            <a:endParaRPr lang="en-US" baseline="-25000" dirty="0"/>
          </a:p>
        </p:txBody>
      </p:sp>
      <p:sp>
        <p:nvSpPr>
          <p:cNvPr id="19" name="Oval 18"/>
          <p:cNvSpPr/>
          <p:nvPr/>
        </p:nvSpPr>
        <p:spPr>
          <a:xfrm>
            <a:off x="1295400" y="685800"/>
            <a:ext cx="685800" cy="8382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r>
              <a:rPr lang="en-US" baseline="-25000" dirty="0" smtClean="0"/>
              <a:t>1</a:t>
            </a:r>
          </a:p>
          <a:p>
            <a:pPr algn="ctr"/>
            <a:r>
              <a:rPr lang="en-US" baseline="-25000" dirty="0" smtClean="0"/>
              <a:t>(t)</a:t>
            </a:r>
            <a:endParaRPr lang="en-US" baseline="-25000" dirty="0"/>
          </a:p>
        </p:txBody>
      </p:sp>
      <p:sp>
        <p:nvSpPr>
          <p:cNvPr id="20" name="Oval 19"/>
          <p:cNvSpPr/>
          <p:nvPr/>
        </p:nvSpPr>
        <p:spPr>
          <a:xfrm>
            <a:off x="1295400" y="1600200"/>
            <a:ext cx="685800" cy="83820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r>
              <a:rPr lang="en-US" baseline="-25000" dirty="0" smtClean="0"/>
              <a:t>1</a:t>
            </a:r>
          </a:p>
          <a:p>
            <a:pPr algn="ctr"/>
            <a:r>
              <a:rPr lang="en-US" baseline="-25000" dirty="0" smtClean="0"/>
              <a:t>(t)</a:t>
            </a:r>
            <a:endParaRPr lang="en-US" baseline="-25000" dirty="0"/>
          </a:p>
        </p:txBody>
      </p:sp>
      <p:sp>
        <p:nvSpPr>
          <p:cNvPr id="21" name="Oval 20"/>
          <p:cNvSpPr/>
          <p:nvPr/>
        </p:nvSpPr>
        <p:spPr>
          <a:xfrm>
            <a:off x="1295400" y="2514600"/>
            <a:ext cx="685800" cy="8382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r>
              <a:rPr lang="en-US" baseline="-25000" dirty="0" smtClean="0"/>
              <a:t>1</a:t>
            </a:r>
          </a:p>
          <a:p>
            <a:pPr algn="ctr"/>
            <a:r>
              <a:rPr lang="en-US" baseline="-25000" dirty="0" smtClean="0"/>
              <a:t>(t)</a:t>
            </a:r>
            <a:endParaRPr lang="en-US" baseline="-25000" dirty="0"/>
          </a:p>
        </p:txBody>
      </p:sp>
      <p:sp>
        <p:nvSpPr>
          <p:cNvPr id="22" name="Oval 21"/>
          <p:cNvSpPr/>
          <p:nvPr/>
        </p:nvSpPr>
        <p:spPr>
          <a:xfrm>
            <a:off x="1295400" y="3505200"/>
            <a:ext cx="685800" cy="8382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r>
              <a:rPr lang="en-US" baseline="-25000" dirty="0" smtClean="0"/>
              <a:t>2</a:t>
            </a:r>
          </a:p>
          <a:p>
            <a:pPr algn="ctr"/>
            <a:r>
              <a:rPr lang="en-US" baseline="-25000" dirty="0" smtClean="0"/>
              <a:t>(t)</a:t>
            </a:r>
            <a:endParaRPr lang="en-US" baseline="-25000" dirty="0"/>
          </a:p>
        </p:txBody>
      </p:sp>
      <p:sp>
        <p:nvSpPr>
          <p:cNvPr id="23" name="Oval 22"/>
          <p:cNvSpPr/>
          <p:nvPr/>
        </p:nvSpPr>
        <p:spPr>
          <a:xfrm>
            <a:off x="1295400" y="4495800"/>
            <a:ext cx="685800" cy="83820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r>
              <a:rPr lang="en-US" baseline="-25000" dirty="0" smtClean="0"/>
              <a:t>2</a:t>
            </a:r>
          </a:p>
          <a:p>
            <a:pPr algn="ctr"/>
            <a:r>
              <a:rPr lang="en-US" baseline="-25000" dirty="0" smtClean="0"/>
              <a:t>(t)</a:t>
            </a:r>
            <a:endParaRPr lang="en-US" baseline="-25000" dirty="0"/>
          </a:p>
        </p:txBody>
      </p:sp>
      <p:sp>
        <p:nvSpPr>
          <p:cNvPr id="24" name="Oval 23"/>
          <p:cNvSpPr/>
          <p:nvPr/>
        </p:nvSpPr>
        <p:spPr>
          <a:xfrm>
            <a:off x="1295400" y="5486400"/>
            <a:ext cx="685800" cy="8382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r>
              <a:rPr lang="en-US" baseline="-25000" dirty="0" smtClean="0"/>
              <a:t>2</a:t>
            </a:r>
          </a:p>
          <a:p>
            <a:pPr algn="ctr"/>
            <a:r>
              <a:rPr lang="en-US" baseline="-25000" dirty="0" smtClean="0"/>
              <a:t>(t)</a:t>
            </a:r>
            <a:endParaRPr lang="en-US" baseline="-25000" dirty="0"/>
          </a:p>
        </p:txBody>
      </p:sp>
      <p:cxnSp>
        <p:nvCxnSpPr>
          <p:cNvPr id="26" name="Straight Arrow Connector 25"/>
          <p:cNvCxnSpPr>
            <a:stCxn id="19" idx="6"/>
            <a:endCxn id="13" idx="2"/>
          </p:cNvCxnSpPr>
          <p:nvPr/>
        </p:nvCxnSpPr>
        <p:spPr>
          <a:xfrm>
            <a:off x="1981200" y="1104900"/>
            <a:ext cx="510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0" idx="6"/>
            <a:endCxn id="14" idx="2"/>
          </p:cNvCxnSpPr>
          <p:nvPr/>
        </p:nvCxnSpPr>
        <p:spPr>
          <a:xfrm>
            <a:off x="1981200" y="2019300"/>
            <a:ext cx="510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1" idx="6"/>
            <a:endCxn id="15" idx="2"/>
          </p:cNvCxnSpPr>
          <p:nvPr/>
        </p:nvCxnSpPr>
        <p:spPr>
          <a:xfrm>
            <a:off x="1981200" y="2933700"/>
            <a:ext cx="510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2" idx="6"/>
            <a:endCxn id="16" idx="2"/>
          </p:cNvCxnSpPr>
          <p:nvPr/>
        </p:nvCxnSpPr>
        <p:spPr>
          <a:xfrm>
            <a:off x="1981200" y="3924300"/>
            <a:ext cx="510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3" idx="6"/>
            <a:endCxn id="17" idx="2"/>
          </p:cNvCxnSpPr>
          <p:nvPr/>
        </p:nvCxnSpPr>
        <p:spPr>
          <a:xfrm>
            <a:off x="1981200" y="4914900"/>
            <a:ext cx="510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4" idx="6"/>
            <a:endCxn id="18" idx="2"/>
          </p:cNvCxnSpPr>
          <p:nvPr/>
        </p:nvCxnSpPr>
        <p:spPr>
          <a:xfrm>
            <a:off x="1981200" y="5905500"/>
            <a:ext cx="510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0" y="2241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iFACE</a:t>
            </a:r>
            <a:endParaRPr lang="en-US" sz="2400" dirty="0"/>
          </a:p>
        </p:txBody>
      </p:sp>
      <p:sp>
        <p:nvSpPr>
          <p:cNvPr id="43" name="Rectangle 42"/>
          <p:cNvSpPr/>
          <p:nvPr/>
        </p:nvSpPr>
        <p:spPr>
          <a:xfrm>
            <a:off x="228600" y="304800"/>
            <a:ext cx="8382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r>
              <a:rPr lang="en-US" baseline="-25000" dirty="0" smtClean="0"/>
              <a:t>11(t)</a:t>
            </a:r>
            <a:endParaRPr lang="en-US" baseline="-25000" dirty="0"/>
          </a:p>
        </p:txBody>
      </p:sp>
      <p:sp>
        <p:nvSpPr>
          <p:cNvPr id="44" name="Rectangle 43"/>
          <p:cNvSpPr/>
          <p:nvPr/>
        </p:nvSpPr>
        <p:spPr>
          <a:xfrm>
            <a:off x="2133600" y="304800"/>
            <a:ext cx="8382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r>
              <a:rPr lang="en-US" baseline="-25000" dirty="0" smtClean="0"/>
              <a:t>p1(t)</a:t>
            </a:r>
            <a:endParaRPr lang="en-US" baseline="-25000" dirty="0"/>
          </a:p>
        </p:txBody>
      </p:sp>
      <p:cxnSp>
        <p:nvCxnSpPr>
          <p:cNvPr id="46" name="Straight Arrow Connector 45"/>
          <p:cNvCxnSpPr>
            <a:stCxn id="19" idx="2"/>
          </p:cNvCxnSpPr>
          <p:nvPr/>
        </p:nvCxnSpPr>
        <p:spPr>
          <a:xfrm rot="10800000">
            <a:off x="1066800" y="762000"/>
            <a:ext cx="2286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0" idx="2"/>
            <a:endCxn id="43" idx="2"/>
          </p:cNvCxnSpPr>
          <p:nvPr/>
        </p:nvCxnSpPr>
        <p:spPr>
          <a:xfrm rot="10800000">
            <a:off x="647700" y="762000"/>
            <a:ext cx="647700" cy="1257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1" idx="2"/>
          </p:cNvCxnSpPr>
          <p:nvPr/>
        </p:nvCxnSpPr>
        <p:spPr>
          <a:xfrm rot="10800000">
            <a:off x="228600" y="762000"/>
            <a:ext cx="1066800" cy="2171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9" idx="6"/>
          </p:cNvCxnSpPr>
          <p:nvPr/>
        </p:nvCxnSpPr>
        <p:spPr>
          <a:xfrm flipV="1">
            <a:off x="1981200" y="762000"/>
            <a:ext cx="1524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21" idx="6"/>
          </p:cNvCxnSpPr>
          <p:nvPr/>
        </p:nvCxnSpPr>
        <p:spPr>
          <a:xfrm flipV="1">
            <a:off x="1981200" y="762000"/>
            <a:ext cx="990600" cy="2171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20" idx="6"/>
            <a:endCxn id="44" idx="2"/>
          </p:cNvCxnSpPr>
          <p:nvPr/>
        </p:nvCxnSpPr>
        <p:spPr>
          <a:xfrm flipV="1">
            <a:off x="1981200" y="762000"/>
            <a:ext cx="571500" cy="1257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6019800" y="304800"/>
            <a:ext cx="8382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r>
              <a:rPr lang="en-US" baseline="-25000" dirty="0" smtClean="0"/>
              <a:t>11(t+1)</a:t>
            </a:r>
            <a:endParaRPr lang="en-US" baseline="-25000" dirty="0"/>
          </a:p>
        </p:txBody>
      </p:sp>
      <p:sp>
        <p:nvSpPr>
          <p:cNvPr id="76" name="Rectangle 75"/>
          <p:cNvSpPr/>
          <p:nvPr/>
        </p:nvSpPr>
        <p:spPr>
          <a:xfrm>
            <a:off x="7924800" y="304800"/>
            <a:ext cx="8382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r>
              <a:rPr lang="en-US" baseline="-25000" dirty="0" smtClean="0"/>
              <a:t>p1(t+1)</a:t>
            </a:r>
            <a:endParaRPr lang="en-US" baseline="-25000" dirty="0"/>
          </a:p>
        </p:txBody>
      </p:sp>
      <p:cxnSp>
        <p:nvCxnSpPr>
          <p:cNvPr id="77" name="Straight Arrow Connector 76"/>
          <p:cNvCxnSpPr/>
          <p:nvPr/>
        </p:nvCxnSpPr>
        <p:spPr>
          <a:xfrm rot="10800000">
            <a:off x="6858000" y="762000"/>
            <a:ext cx="2286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endCxn id="75" idx="2"/>
          </p:cNvCxnSpPr>
          <p:nvPr/>
        </p:nvCxnSpPr>
        <p:spPr>
          <a:xfrm rot="10800000">
            <a:off x="6438900" y="762000"/>
            <a:ext cx="647700" cy="1257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10800000">
            <a:off x="6019800" y="762000"/>
            <a:ext cx="1066800" cy="2171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V="1">
            <a:off x="7772400" y="762000"/>
            <a:ext cx="1524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7772400" y="762000"/>
            <a:ext cx="990600" cy="2171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endCxn id="76" idx="2"/>
          </p:cNvCxnSpPr>
          <p:nvPr/>
        </p:nvCxnSpPr>
        <p:spPr>
          <a:xfrm flipV="1">
            <a:off x="7772400" y="762000"/>
            <a:ext cx="571500" cy="1257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066800" y="304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6858000" y="304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87" name="Curved Connector 86"/>
          <p:cNvCxnSpPr>
            <a:stCxn id="19" idx="2"/>
            <a:endCxn id="22" idx="2"/>
          </p:cNvCxnSpPr>
          <p:nvPr/>
        </p:nvCxnSpPr>
        <p:spPr>
          <a:xfrm rot="10800000" flipV="1">
            <a:off x="1295400" y="1104900"/>
            <a:ext cx="1588" cy="2819400"/>
          </a:xfrm>
          <a:prstGeom prst="curvedConnector3">
            <a:avLst>
              <a:gd name="adj1" fmla="val 23032753"/>
            </a:avLst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Curved Connector 88"/>
          <p:cNvCxnSpPr>
            <a:stCxn id="20" idx="2"/>
            <a:endCxn id="23" idx="2"/>
          </p:cNvCxnSpPr>
          <p:nvPr/>
        </p:nvCxnSpPr>
        <p:spPr>
          <a:xfrm rot="10800000" flipV="1">
            <a:off x="1295400" y="2019300"/>
            <a:ext cx="1588" cy="2895600"/>
          </a:xfrm>
          <a:prstGeom prst="curvedConnector3">
            <a:avLst>
              <a:gd name="adj1" fmla="val 25336028"/>
            </a:avLst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557731" y="230777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457200" y="320040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1.0</a:t>
            </a:r>
            <a:endParaRPr lang="en-US" dirty="0"/>
          </a:p>
        </p:txBody>
      </p:sp>
      <p:sp>
        <p:nvSpPr>
          <p:cNvPr id="95" name="Rectangle 94"/>
          <p:cNvSpPr/>
          <p:nvPr/>
        </p:nvSpPr>
        <p:spPr>
          <a:xfrm>
            <a:off x="228600" y="6248400"/>
            <a:ext cx="8382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r>
              <a:rPr lang="en-US" baseline="-25000" dirty="0" smtClean="0"/>
              <a:t>12(t)</a:t>
            </a:r>
            <a:endParaRPr lang="en-US" baseline="-25000" dirty="0"/>
          </a:p>
        </p:txBody>
      </p:sp>
      <p:sp>
        <p:nvSpPr>
          <p:cNvPr id="96" name="Rectangle 95"/>
          <p:cNvSpPr/>
          <p:nvPr/>
        </p:nvSpPr>
        <p:spPr>
          <a:xfrm>
            <a:off x="2133600" y="6248400"/>
            <a:ext cx="8382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r>
              <a:rPr lang="en-US" baseline="-25000" dirty="0" smtClean="0"/>
              <a:t>p2(t)</a:t>
            </a:r>
            <a:endParaRPr lang="en-US" baseline="-25000" dirty="0"/>
          </a:p>
        </p:txBody>
      </p:sp>
      <p:cxnSp>
        <p:nvCxnSpPr>
          <p:cNvPr id="100" name="Straight Arrow Connector 99"/>
          <p:cNvCxnSpPr>
            <a:stCxn id="24" idx="2"/>
          </p:cNvCxnSpPr>
          <p:nvPr/>
        </p:nvCxnSpPr>
        <p:spPr>
          <a:xfrm rot="10800000" flipV="1">
            <a:off x="1066800" y="5905500"/>
            <a:ext cx="2286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24" idx="6"/>
          </p:cNvCxnSpPr>
          <p:nvPr/>
        </p:nvCxnSpPr>
        <p:spPr>
          <a:xfrm>
            <a:off x="1981200" y="5905500"/>
            <a:ext cx="1524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23" idx="2"/>
            <a:endCxn id="95" idx="0"/>
          </p:cNvCxnSpPr>
          <p:nvPr/>
        </p:nvCxnSpPr>
        <p:spPr>
          <a:xfrm rot="10800000" flipV="1">
            <a:off x="647700" y="4914900"/>
            <a:ext cx="647700" cy="1333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22" idx="2"/>
          </p:cNvCxnSpPr>
          <p:nvPr/>
        </p:nvCxnSpPr>
        <p:spPr>
          <a:xfrm rot="10800000" flipV="1">
            <a:off x="228600" y="3924300"/>
            <a:ext cx="1066800" cy="2324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23" idx="6"/>
            <a:endCxn id="96" idx="0"/>
          </p:cNvCxnSpPr>
          <p:nvPr/>
        </p:nvCxnSpPr>
        <p:spPr>
          <a:xfrm>
            <a:off x="1981200" y="4914900"/>
            <a:ext cx="571500" cy="1333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22" idx="6"/>
          </p:cNvCxnSpPr>
          <p:nvPr/>
        </p:nvCxnSpPr>
        <p:spPr>
          <a:xfrm>
            <a:off x="1981200" y="3924300"/>
            <a:ext cx="990600" cy="2324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1" name="Rectangle 120"/>
          <p:cNvSpPr/>
          <p:nvPr/>
        </p:nvSpPr>
        <p:spPr>
          <a:xfrm>
            <a:off x="6019800" y="6248400"/>
            <a:ext cx="8382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r>
              <a:rPr lang="en-US" baseline="-25000" dirty="0" smtClean="0"/>
              <a:t>12(t+1)</a:t>
            </a:r>
            <a:endParaRPr lang="en-US" baseline="-25000" dirty="0"/>
          </a:p>
        </p:txBody>
      </p:sp>
      <p:sp>
        <p:nvSpPr>
          <p:cNvPr id="122" name="Rectangle 121"/>
          <p:cNvSpPr/>
          <p:nvPr/>
        </p:nvSpPr>
        <p:spPr>
          <a:xfrm>
            <a:off x="7924800" y="6248400"/>
            <a:ext cx="8382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r>
              <a:rPr lang="en-US" baseline="-25000" dirty="0" smtClean="0"/>
              <a:t>p2(t+1)</a:t>
            </a:r>
            <a:endParaRPr lang="en-US" baseline="-25000" dirty="0"/>
          </a:p>
        </p:txBody>
      </p:sp>
      <p:cxnSp>
        <p:nvCxnSpPr>
          <p:cNvPr id="123" name="Straight Arrow Connector 122"/>
          <p:cNvCxnSpPr/>
          <p:nvPr/>
        </p:nvCxnSpPr>
        <p:spPr>
          <a:xfrm rot="5400000">
            <a:off x="6800850" y="5962650"/>
            <a:ext cx="3429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>
            <a:off x="7772400" y="5905500"/>
            <a:ext cx="1524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stCxn id="17" idx="2"/>
            <a:endCxn id="121" idx="0"/>
          </p:cNvCxnSpPr>
          <p:nvPr/>
        </p:nvCxnSpPr>
        <p:spPr>
          <a:xfrm rot="10800000" flipV="1">
            <a:off x="6438900" y="4914900"/>
            <a:ext cx="647700" cy="1333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stCxn id="16" idx="2"/>
          </p:cNvCxnSpPr>
          <p:nvPr/>
        </p:nvCxnSpPr>
        <p:spPr>
          <a:xfrm rot="10800000" flipV="1">
            <a:off x="6019800" y="3924300"/>
            <a:ext cx="1066800" cy="2324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7" idx="6"/>
            <a:endCxn id="122" idx="0"/>
          </p:cNvCxnSpPr>
          <p:nvPr/>
        </p:nvCxnSpPr>
        <p:spPr>
          <a:xfrm>
            <a:off x="7772400" y="4914900"/>
            <a:ext cx="571500" cy="1333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stCxn id="16" idx="6"/>
          </p:cNvCxnSpPr>
          <p:nvPr/>
        </p:nvCxnSpPr>
        <p:spPr>
          <a:xfrm>
            <a:off x="7772400" y="3924300"/>
            <a:ext cx="990600" cy="2324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6858000" y="6248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30" name="TextBox 129"/>
          <p:cNvSpPr txBox="1"/>
          <p:nvPr/>
        </p:nvSpPr>
        <p:spPr>
          <a:xfrm>
            <a:off x="1066800" y="6248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140" name="Curved Connector 139"/>
          <p:cNvCxnSpPr>
            <a:stCxn id="13" idx="6"/>
            <a:endCxn id="16" idx="6"/>
          </p:cNvCxnSpPr>
          <p:nvPr/>
        </p:nvCxnSpPr>
        <p:spPr>
          <a:xfrm>
            <a:off x="7772400" y="1104900"/>
            <a:ext cx="1588" cy="2819400"/>
          </a:xfrm>
          <a:prstGeom prst="curvedConnector3">
            <a:avLst>
              <a:gd name="adj1" fmla="val 24760209"/>
            </a:avLst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" name="Curved Connector 141"/>
          <p:cNvCxnSpPr>
            <a:stCxn id="14" idx="6"/>
            <a:endCxn id="17" idx="6"/>
          </p:cNvCxnSpPr>
          <p:nvPr/>
        </p:nvCxnSpPr>
        <p:spPr>
          <a:xfrm>
            <a:off x="7772400" y="2019300"/>
            <a:ext cx="1588" cy="2895600"/>
          </a:xfrm>
          <a:prstGeom prst="curvedConnector3">
            <a:avLst>
              <a:gd name="adj1" fmla="val 24184390"/>
            </a:avLst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8153400" y="22860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46" name="TextBox 145"/>
          <p:cNvSpPr txBox="1"/>
          <p:nvPr/>
        </p:nvSpPr>
        <p:spPr>
          <a:xfrm>
            <a:off x="8077200" y="320040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1.0</a:t>
            </a:r>
            <a:endParaRPr lang="en-US" dirty="0"/>
          </a:p>
        </p:txBody>
      </p:sp>
      <p:sp>
        <p:nvSpPr>
          <p:cNvPr id="147" name="TextBox 146"/>
          <p:cNvSpPr txBox="1"/>
          <p:nvPr/>
        </p:nvSpPr>
        <p:spPr>
          <a:xfrm>
            <a:off x="2133600" y="32766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t</a:t>
            </a:r>
            <a:endParaRPr lang="en-US" dirty="0"/>
          </a:p>
        </p:txBody>
      </p:sp>
      <p:sp>
        <p:nvSpPr>
          <p:cNvPr id="148" name="TextBox 147"/>
          <p:cNvSpPr txBox="1"/>
          <p:nvPr/>
        </p:nvSpPr>
        <p:spPr>
          <a:xfrm>
            <a:off x="5791200" y="3276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t+1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445</Words>
  <Application>Microsoft Office PowerPoint</Application>
  <PresentationFormat>On-screen Show (4:3)</PresentationFormat>
  <Paragraphs>119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Twin 1</vt:lpstr>
      <vt:lpstr>Twin 2</vt:lpstr>
      <vt:lpstr>PowerPoint Presentation</vt:lpstr>
    </vt:vector>
  </TitlesOfParts>
  <Company>PSU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</dc:creator>
  <cp:lastModifiedBy>Peter Molenaar</cp:lastModifiedBy>
  <cp:revision>120</cp:revision>
  <dcterms:created xsi:type="dcterms:W3CDTF">2010-05-11T16:25:17Z</dcterms:created>
  <dcterms:modified xsi:type="dcterms:W3CDTF">2014-04-18T08:10:01Z</dcterms:modified>
</cp:coreProperties>
</file>